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27" r:id="rId3"/>
    <p:sldId id="328" r:id="rId4"/>
    <p:sldId id="262" r:id="rId5"/>
    <p:sldId id="261" r:id="rId6"/>
    <p:sldId id="260" r:id="rId7"/>
    <p:sldId id="259" r:id="rId8"/>
    <p:sldId id="258" r:id="rId9"/>
    <p:sldId id="268" r:id="rId10"/>
    <p:sldId id="290" r:id="rId11"/>
    <p:sldId id="266" r:id="rId12"/>
    <p:sldId id="265" r:id="rId13"/>
    <p:sldId id="309" r:id="rId14"/>
    <p:sldId id="310" r:id="rId15"/>
    <p:sldId id="311" r:id="rId16"/>
    <p:sldId id="312" r:id="rId17"/>
    <p:sldId id="313" r:id="rId18"/>
    <p:sldId id="314" r:id="rId19"/>
    <p:sldId id="315" r:id="rId20"/>
    <p:sldId id="316" r:id="rId21"/>
    <p:sldId id="318" r:id="rId22"/>
    <p:sldId id="319" r:id="rId23"/>
    <p:sldId id="320" r:id="rId24"/>
    <p:sldId id="321" r:id="rId25"/>
    <p:sldId id="322" r:id="rId26"/>
    <p:sldId id="323" r:id="rId27"/>
    <p:sldId id="324" r:id="rId28"/>
    <p:sldId id="325" r:id="rId29"/>
    <p:sldId id="308" r:id="rId30"/>
    <p:sldId id="271" r:id="rId31"/>
    <p:sldId id="270" r:id="rId32"/>
    <p:sldId id="2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elmer"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17" autoAdjust="0"/>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155E9-D60D-4497-9F6C-92B7E729B944}" type="datetimeFigureOut">
              <a:rPr lang="en-US" smtClean="0"/>
              <a:t>8/2/2019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E0A7-E8E7-41E3-8F06-956ED57F30EA}" type="slidenum">
              <a:rPr lang="en-US" smtClean="0"/>
              <a:t>‹#›</a:t>
            </a:fld>
            <a:endParaRPr lang="en-US" dirty="0"/>
          </a:p>
        </p:txBody>
      </p:sp>
    </p:spTree>
    <p:extLst>
      <p:ext uri="{BB962C8B-B14F-4D97-AF65-F5344CB8AC3E}">
        <p14:creationId xmlns:p14="http://schemas.microsoft.com/office/powerpoint/2010/main" val="176024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13</a:t>
            </a:fld>
            <a:endParaRPr lang="en-US" dirty="0"/>
          </a:p>
        </p:txBody>
      </p:sp>
    </p:spTree>
    <p:extLst>
      <p:ext uri="{BB962C8B-B14F-4D97-AF65-F5344CB8AC3E}">
        <p14:creationId xmlns:p14="http://schemas.microsoft.com/office/powerpoint/2010/main" val="342891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24</a:t>
            </a:fld>
            <a:endParaRPr lang="en-US" dirty="0"/>
          </a:p>
        </p:txBody>
      </p:sp>
    </p:spTree>
    <p:extLst>
      <p:ext uri="{BB962C8B-B14F-4D97-AF65-F5344CB8AC3E}">
        <p14:creationId xmlns:p14="http://schemas.microsoft.com/office/powerpoint/2010/main" val="10727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84206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14</a:t>
            </a:fld>
            <a:endParaRPr lang="en-US" dirty="0"/>
          </a:p>
        </p:txBody>
      </p:sp>
    </p:spTree>
    <p:extLst>
      <p:ext uri="{BB962C8B-B14F-4D97-AF65-F5344CB8AC3E}">
        <p14:creationId xmlns:p14="http://schemas.microsoft.com/office/powerpoint/2010/main" val="385927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15</a:t>
            </a:fld>
            <a:endParaRPr lang="en-US" dirty="0"/>
          </a:p>
        </p:txBody>
      </p:sp>
    </p:spTree>
    <p:extLst>
      <p:ext uri="{BB962C8B-B14F-4D97-AF65-F5344CB8AC3E}">
        <p14:creationId xmlns:p14="http://schemas.microsoft.com/office/powerpoint/2010/main" val="45945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16</a:t>
            </a:fld>
            <a:endParaRPr lang="en-US" dirty="0"/>
          </a:p>
        </p:txBody>
      </p:sp>
    </p:spTree>
    <p:extLst>
      <p:ext uri="{BB962C8B-B14F-4D97-AF65-F5344CB8AC3E}">
        <p14:creationId xmlns:p14="http://schemas.microsoft.com/office/powerpoint/2010/main" val="132661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17</a:t>
            </a:fld>
            <a:endParaRPr lang="en-US" dirty="0"/>
          </a:p>
        </p:txBody>
      </p:sp>
    </p:spTree>
    <p:extLst>
      <p:ext uri="{BB962C8B-B14F-4D97-AF65-F5344CB8AC3E}">
        <p14:creationId xmlns:p14="http://schemas.microsoft.com/office/powerpoint/2010/main" val="7932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18</a:t>
            </a:fld>
            <a:endParaRPr lang="en-US" dirty="0"/>
          </a:p>
        </p:txBody>
      </p:sp>
    </p:spTree>
    <p:extLst>
      <p:ext uri="{BB962C8B-B14F-4D97-AF65-F5344CB8AC3E}">
        <p14:creationId xmlns:p14="http://schemas.microsoft.com/office/powerpoint/2010/main" val="24583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19</a:t>
            </a:fld>
            <a:endParaRPr lang="en-US" dirty="0"/>
          </a:p>
        </p:txBody>
      </p:sp>
    </p:spTree>
    <p:extLst>
      <p:ext uri="{BB962C8B-B14F-4D97-AF65-F5344CB8AC3E}">
        <p14:creationId xmlns:p14="http://schemas.microsoft.com/office/powerpoint/2010/main" val="45608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20</a:t>
            </a:fld>
            <a:endParaRPr lang="en-US" dirty="0"/>
          </a:p>
        </p:txBody>
      </p:sp>
    </p:spTree>
    <p:extLst>
      <p:ext uri="{BB962C8B-B14F-4D97-AF65-F5344CB8AC3E}">
        <p14:creationId xmlns:p14="http://schemas.microsoft.com/office/powerpoint/2010/main" val="144863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D56AE-B360-487C-949C-77E1EA302849}" type="slidenum">
              <a:rPr lang="en-US" smtClean="0"/>
              <a:t>23</a:t>
            </a:fld>
            <a:endParaRPr lang="en-US" dirty="0"/>
          </a:p>
        </p:txBody>
      </p:sp>
    </p:spTree>
    <p:extLst>
      <p:ext uri="{BB962C8B-B14F-4D97-AF65-F5344CB8AC3E}">
        <p14:creationId xmlns:p14="http://schemas.microsoft.com/office/powerpoint/2010/main" val="27102905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79805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75009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240998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192699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08BDE6C-FDB0-498D-AD52-9259251539A9}" type="datetimeFigureOut">
              <a:rPr lang="en-US" smtClean="0"/>
              <a:pPr/>
              <a:t>8/2/2019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206338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235792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79400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08BDE6C-FDB0-498D-AD52-9259251539A9}" type="datetimeFigureOut">
              <a:rPr lang="en-US" smtClean="0"/>
              <a:pPr/>
              <a:t>8/2/2019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182304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183129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373106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08BDE6C-FDB0-498D-AD52-9259251539A9}" type="datetimeFigureOut">
              <a:rPr lang="en-US" smtClean="0"/>
              <a:pPr/>
              <a:t>8/2/2019</a:t>
            </a:fld>
            <a:endParaRPr lang="en-US" dirty="0"/>
          </a:p>
        </p:txBody>
      </p:sp>
      <p:sp>
        <p:nvSpPr>
          <p:cNvPr id="10" name="Slide Number Placeholder 9"/>
          <p:cNvSpPr>
            <a:spLocks noGrp="1"/>
          </p:cNvSpPr>
          <p:nvPr>
            <p:ph type="sldNum" sz="quarter" idx="12"/>
          </p:nvPr>
        </p:nvSpPr>
        <p:spPr/>
        <p:txBody>
          <a:body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12072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08BDE6C-FDB0-498D-AD52-9259251539A9}" type="datetimeFigureOut">
              <a:rPr lang="en-US" smtClean="0"/>
              <a:pPr/>
              <a:t>8/2/2019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97FBE726-DBFE-42C8-9E3A-ACED5DC5B2D0}" type="slidenum">
              <a:rPr lang="en-US" smtClean="0"/>
              <a:pPr/>
              <a:t>‹#›</a:t>
            </a:fld>
            <a:endParaRPr lang="en-US" dirty="0"/>
          </a:p>
        </p:txBody>
      </p:sp>
    </p:spTree>
    <p:extLst>
      <p:ext uri="{BB962C8B-B14F-4D97-AF65-F5344CB8AC3E}">
        <p14:creationId xmlns:p14="http://schemas.microsoft.com/office/powerpoint/2010/main" val="2774910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wbecompliance@idoa.in.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in.gov/idoa/mwb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n.gov/idoa/mwbe/2743.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gov/idoa/2862.htm" TargetMode="External"/><Relationship Id="rId2" Type="http://schemas.openxmlformats.org/officeDocument/2006/relationships/hyperlink" Target="mailto:Indianaveteranspreference@idoa.in.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va.gov/osdb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wbecompliance@idoa.in.gov?subject=Pay%20Audit%20Inquiry"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in.gov/idoa/mwbe/payaudit.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in.gov/idoa/2352.htm" TargetMode="External"/><Relationship Id="rId3" Type="http://schemas.openxmlformats.org/officeDocument/2006/relationships/hyperlink" Target="http://www.in.gov/idoa/3643.htm" TargetMode="External"/><Relationship Id="rId7" Type="http://schemas.openxmlformats.org/officeDocument/2006/relationships/hyperlink" Target="http://www.in.gov/idoa/files/Certification_List(48).xls" TargetMode="External"/><Relationship Id="rId12" Type="http://schemas.openxmlformats.org/officeDocument/2006/relationships/image" Target="../media/image8.png"/><Relationship Id="rId2" Type="http://schemas.openxmlformats.org/officeDocument/2006/relationships/hyperlink" Target="http://www.in.gov/idoa/2788.htm" TargetMode="External"/><Relationship Id="rId1" Type="http://schemas.openxmlformats.org/officeDocument/2006/relationships/slideLayout" Target="../slideLayouts/slideLayout2.xml"/><Relationship Id="rId6" Type="http://schemas.openxmlformats.org/officeDocument/2006/relationships/hyperlink" Target="http://www.in.gov/idoa/files/vendor_handbook.doc" TargetMode="External"/><Relationship Id="rId11" Type="http://schemas.openxmlformats.org/officeDocument/2006/relationships/hyperlink" Target="http://www.in.gov/idoa/2354.htm" TargetMode="External"/><Relationship Id="rId5" Type="http://schemas.openxmlformats.org/officeDocument/2006/relationships/hyperlink" Target="http://www.in.gov/sos" TargetMode="External"/><Relationship Id="rId10" Type="http://schemas.openxmlformats.org/officeDocument/2006/relationships/hyperlink" Target="http://www.in.gov/idoa/2862.htm" TargetMode="External"/><Relationship Id="rId4" Type="http://schemas.openxmlformats.org/officeDocument/2006/relationships/hyperlink" Target="http://www.in.gov/idoa/2467.htm" TargetMode="External"/><Relationship Id="rId9" Type="http://schemas.openxmlformats.org/officeDocument/2006/relationships/hyperlink" Target="https://www.vip.vetbiz.gov/"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4737" y="5334000"/>
            <a:ext cx="1469263" cy="1524000"/>
          </a:xfrm>
          <a:prstGeom prst="rect">
            <a:avLst/>
          </a:prstGeom>
        </p:spPr>
      </p:pic>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13" name="Rectangle 5"/>
          <p:cNvSpPr>
            <a:spLocks noGrp="1" noChangeArrowheads="1"/>
          </p:cNvSpPr>
          <p:nvPr>
            <p:ph type="ctrTitle"/>
          </p:nvPr>
        </p:nvSpPr>
        <p:spPr bwMode="auto">
          <a:xfrm>
            <a:off x="0" y="1114783"/>
            <a:ext cx="9144000" cy="4475071"/>
          </a:xfrm>
          <a:prstGeom prst="rect">
            <a:avLst/>
          </a:prstGeom>
          <a:noFill/>
          <a:ln w="9525">
            <a:noFill/>
            <a:miter lim="800000"/>
            <a:headEnd/>
            <a:tailEnd/>
          </a:ln>
        </p:spPr>
        <p:txBody>
          <a:bodyPr wrap="square">
            <a:spAutoFit/>
          </a:bodyPr>
          <a:lstStyle/>
          <a:p>
            <a:pPr algn="ctr"/>
            <a:r>
              <a:rPr lang="en-US" sz="3200" b="1" dirty="0" smtClean="0">
                <a:latin typeface="Garamond" panose="02020404030301010803" pitchFamily="18" charset="0"/>
              </a:rPr>
              <a:t>Indiana Office of Tourism Development</a:t>
            </a:r>
            <a:r>
              <a:rPr lang="en-US" sz="2000" b="1" dirty="0" smtClean="0">
                <a:latin typeface="Garamond" panose="02020404030301010803" pitchFamily="18" charset="0"/>
              </a:rPr>
              <a:t/>
            </a:r>
            <a:br>
              <a:rPr lang="en-US" sz="2000" b="1" dirty="0" smtClean="0">
                <a:latin typeface="Garamond" panose="02020404030301010803" pitchFamily="18" charset="0"/>
              </a:rPr>
            </a:br>
            <a:r>
              <a:rPr lang="en-US" sz="2000" b="1" dirty="0" smtClean="0">
                <a:latin typeface="Garamond" panose="02020404030301010803" pitchFamily="18" charset="0"/>
              </a:rPr>
              <a:t/>
            </a:r>
            <a:br>
              <a:rPr lang="en-US" sz="2000" b="1" dirty="0" smtClean="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000" b="1" dirty="0">
                <a:latin typeface="Garamond" panose="02020404030301010803" pitchFamily="18" charset="0"/>
                <a:cs typeface="Arial" panose="020B0604020202020204" pitchFamily="34" charset="0"/>
              </a:rPr>
              <a:t>Production, Printing, and Distribution of Indiana Travel</a:t>
            </a:r>
            <a:r>
              <a:rPr lang="en-US" sz="2400" b="1" dirty="0">
                <a:latin typeface="Garamond" panose="02020404030301010803" pitchFamily="18" charset="0"/>
                <a:cs typeface="Arial" panose="020B0604020202020204" pitchFamily="34" charset="0"/>
              </a:rPr>
              <a:t/>
            </a:r>
            <a:br>
              <a:rPr lang="en-US" sz="2400" b="1" dirty="0">
                <a:latin typeface="Garamond" panose="02020404030301010803" pitchFamily="18" charset="0"/>
                <a:cs typeface="Arial" panose="020B0604020202020204" pitchFamily="34" charset="0"/>
              </a:rPr>
            </a:br>
            <a:r>
              <a:rPr lang="en-US" sz="2400" b="1" dirty="0" smtClean="0">
                <a:latin typeface="Garamond" panose="02020404030301010803" pitchFamily="18" charset="0"/>
                <a:cs typeface="Arial" panose="020B0604020202020204" pitchFamily="34" charset="0"/>
              </a:rPr>
              <a:t/>
            </a:r>
            <a:br>
              <a:rPr lang="en-US" sz="2400" b="1" dirty="0" smtClean="0">
                <a:latin typeface="Garamond" panose="02020404030301010803" pitchFamily="18" charset="0"/>
                <a:cs typeface="Arial" panose="020B0604020202020204" pitchFamily="34" charset="0"/>
              </a:rPr>
            </a:br>
            <a:r>
              <a:rPr lang="en-US" sz="2800" b="1" dirty="0" smtClean="0">
                <a:latin typeface="Garamond" panose="02020404030301010803" pitchFamily="18" charset="0"/>
                <a:cs typeface="Arial" panose="020B0604020202020204" pitchFamily="34" charset="0"/>
              </a:rPr>
              <a:t>Request </a:t>
            </a:r>
            <a:r>
              <a:rPr lang="en-US" sz="2800" b="1" dirty="0">
                <a:latin typeface="Garamond" panose="02020404030301010803" pitchFamily="18" charset="0"/>
                <a:cs typeface="Arial" panose="020B0604020202020204" pitchFamily="34" charset="0"/>
              </a:rPr>
              <a:t>for </a:t>
            </a:r>
            <a:r>
              <a:rPr lang="en-US" sz="2800" b="1" dirty="0" smtClean="0">
                <a:latin typeface="Garamond" panose="02020404030301010803" pitchFamily="18" charset="0"/>
                <a:cs typeface="Arial" panose="020B0604020202020204" pitchFamily="34" charset="0"/>
              </a:rPr>
              <a:t>Service </a:t>
            </a:r>
            <a:r>
              <a:rPr lang="en-US" sz="2800" b="1" dirty="0" smtClean="0">
                <a:latin typeface="Garamond" panose="02020404030301010803" pitchFamily="18" charset="0"/>
                <a:cs typeface="Arial" panose="020B0604020202020204" pitchFamily="34" charset="0"/>
              </a:rPr>
              <a:t>20-002</a:t>
            </a:r>
            <a:endParaRPr lang="en-US" sz="2800" b="1" dirty="0">
              <a:latin typeface="Garamond" panose="02020404030301010803" pitchFamily="18" charset="0"/>
              <a:cs typeface="Arial" panose="020B0604020202020204" pitchFamily="34" charset="0"/>
            </a:endParaRPr>
          </a:p>
          <a:p>
            <a:pPr algn="ctr"/>
            <a:r>
              <a:rPr lang="en-US" sz="2400" b="1" dirty="0" smtClean="0">
                <a:latin typeface="Garamond" panose="02020404030301010803" pitchFamily="18" charset="0"/>
                <a:cs typeface="Arial" panose="020B0604020202020204" pitchFamily="34" charset="0"/>
              </a:rPr>
              <a:t/>
            </a:r>
            <a:br>
              <a:rPr lang="en-US" sz="2400" b="1" dirty="0" smtClean="0">
                <a:latin typeface="Garamond" panose="02020404030301010803" pitchFamily="18" charset="0"/>
                <a:cs typeface="Arial" panose="020B0604020202020204" pitchFamily="34" charset="0"/>
              </a:rPr>
            </a:br>
            <a:endParaRPr lang="en-US" sz="2400" b="1" dirty="0">
              <a:latin typeface="Garamond" panose="02020404030301010803" pitchFamily="18" charset="0"/>
              <a:cs typeface="Arial" panose="020B0604020202020204" pitchFamily="34" charset="0"/>
            </a:endParaRPr>
          </a:p>
          <a:p>
            <a:pPr algn="ctr">
              <a:lnSpc>
                <a:spcPct val="80000"/>
              </a:lnSpc>
            </a:pPr>
            <a:r>
              <a:rPr lang="en-US" sz="2000" b="1" dirty="0">
                <a:latin typeface="Garamond" panose="02020404030301010803" pitchFamily="18" charset="0"/>
                <a:cs typeface="Arial" panose="020B0604020202020204" pitchFamily="34" charset="0"/>
              </a:rPr>
              <a:t>Pre-Proposal Conference</a:t>
            </a:r>
          </a:p>
          <a:p>
            <a:pPr algn="ctr"/>
            <a:r>
              <a:rPr lang="en-US" sz="2000" dirty="0" smtClean="0">
                <a:latin typeface="Garamond" panose="02020404030301010803" pitchFamily="18" charset="0"/>
                <a:cs typeface="Arial" panose="020B0604020202020204" pitchFamily="34" charset="0"/>
              </a:rPr>
              <a:t/>
            </a:r>
            <a:br>
              <a:rPr lang="en-US" sz="2000" dirty="0" smtClean="0">
                <a:latin typeface="Garamond" panose="02020404030301010803" pitchFamily="18" charset="0"/>
                <a:cs typeface="Arial" panose="020B0604020202020204" pitchFamily="34" charset="0"/>
              </a:rPr>
            </a:br>
            <a:r>
              <a:rPr lang="en-US" sz="2800" b="1" dirty="0" smtClean="0">
                <a:latin typeface="Garamond" panose="02020404030301010803" pitchFamily="18" charset="0"/>
                <a:cs typeface="Arial" panose="020B0604020202020204" pitchFamily="34" charset="0"/>
              </a:rPr>
              <a:t>August</a:t>
            </a:r>
            <a:r>
              <a:rPr lang="en-US" sz="2800" b="1" dirty="0" smtClean="0">
                <a:latin typeface="Garamond" panose="02020404030301010803" pitchFamily="18" charset="0"/>
                <a:cs typeface="Arial" panose="020B0604020202020204" pitchFamily="34" charset="0"/>
              </a:rPr>
              <a:t> 8</a:t>
            </a:r>
            <a:r>
              <a:rPr lang="en-US" sz="2800" b="1" dirty="0" smtClean="0">
                <a:latin typeface="Garamond" panose="02020404030301010803" pitchFamily="18" charset="0"/>
                <a:cs typeface="Arial" panose="020B0604020202020204" pitchFamily="34" charset="0"/>
              </a:rPr>
              <a:t>, 2019</a:t>
            </a:r>
            <a:endParaRPr lang="en-US" sz="2800" b="1" dirty="0">
              <a:latin typeface="Garamond" panose="02020404030301010803" pitchFamily="18" charset="0"/>
              <a:cs typeface="Arial" panose="020B0604020202020204" pitchFamily="34" charset="0"/>
            </a:endParaRPr>
          </a:p>
          <a:p>
            <a:pPr algn="ctr"/>
            <a:r>
              <a:rPr lang="en-US" sz="2400" dirty="0" smtClean="0">
                <a:latin typeface="Garamond" panose="02020404030301010803" pitchFamily="18" charset="0"/>
                <a:cs typeface="Arial" panose="020B0604020202020204" pitchFamily="34" charset="0"/>
              </a:rPr>
              <a:t>2:00PM EST</a:t>
            </a:r>
            <a:r>
              <a:rPr lang="en-US" sz="1600" dirty="0" smtClean="0">
                <a:latin typeface="Garamond" panose="02020404030301010803" pitchFamily="18" charset="0"/>
                <a:cs typeface="Arial" panose="020B0604020202020204" pitchFamily="34" charset="0"/>
              </a:rPr>
              <a:t/>
            </a:r>
            <a:br>
              <a:rPr lang="en-US" sz="1600" dirty="0" smtClean="0">
                <a:latin typeface="Garamond" panose="02020404030301010803" pitchFamily="18" charset="0"/>
                <a:cs typeface="Arial" panose="020B0604020202020204" pitchFamily="34" charset="0"/>
              </a:rPr>
            </a:br>
            <a:r>
              <a:rPr lang="en-US" sz="1600" dirty="0" smtClean="0">
                <a:latin typeface="Garamond" panose="02020404030301010803" pitchFamily="18" charset="0"/>
                <a:cs typeface="Arial" panose="020B0604020202020204" pitchFamily="34" charset="0"/>
              </a:rPr>
              <a:t/>
            </a:r>
            <a:br>
              <a:rPr lang="en-US" sz="1600" dirty="0" smtClean="0">
                <a:latin typeface="Garamond" panose="02020404030301010803" pitchFamily="18" charset="0"/>
                <a:cs typeface="Arial" panose="020B0604020202020204" pitchFamily="34" charset="0"/>
              </a:rPr>
            </a:br>
            <a:r>
              <a:rPr lang="en-US" sz="2000" b="1" dirty="0" smtClean="0">
                <a:latin typeface="Garamond" panose="02020404030301010803" pitchFamily="18" charset="0"/>
                <a:cs typeface="Arial" panose="020B0604020202020204" pitchFamily="34" charset="0"/>
              </a:rPr>
              <a:t>Arthur </a:t>
            </a:r>
            <a:r>
              <a:rPr lang="en-US" sz="2000" b="1" dirty="0" smtClean="0">
                <a:latin typeface="Garamond" panose="02020404030301010803" pitchFamily="18" charset="0"/>
                <a:cs typeface="Arial" panose="020B0604020202020204" pitchFamily="34" charset="0"/>
              </a:rPr>
              <a:t>L. Sample IV, Strategic </a:t>
            </a:r>
            <a:r>
              <a:rPr lang="en-US" sz="2000" b="1" dirty="0">
                <a:latin typeface="Garamond" panose="02020404030301010803" pitchFamily="18" charset="0"/>
                <a:cs typeface="Arial" panose="020B0604020202020204" pitchFamily="34" charset="0"/>
              </a:rPr>
              <a:t>Sourcing Analyst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18245"/>
            <a:ext cx="9144000" cy="1609344"/>
          </a:xfrm>
        </p:spPr>
        <p:txBody>
          <a:bodyPr>
            <a:normAutofit/>
          </a:bodyPr>
          <a:lstStyle/>
          <a:p>
            <a:pPr algn="ctr"/>
            <a:r>
              <a:rPr lang="en-US" sz="5400" b="1" dirty="0">
                <a:latin typeface="Garamond" pitchFamily="18" charset="0"/>
              </a:rPr>
              <a:t>Proposal Preparation</a:t>
            </a:r>
            <a:endParaRPr lang="en-US" sz="5400" dirty="0" smtClean="0">
              <a:latin typeface="Garamond" pitchFamily="18" charset="0"/>
            </a:endParaRPr>
          </a:p>
        </p:txBody>
      </p:sp>
      <p:sp>
        <p:nvSpPr>
          <p:cNvPr id="14" name="Rectangle 3"/>
          <p:cNvSpPr>
            <a:spLocks noGrp="1" noChangeArrowheads="1"/>
          </p:cNvSpPr>
          <p:nvPr>
            <p:ph idx="1"/>
          </p:nvPr>
        </p:nvSpPr>
        <p:spPr>
          <a:xfrm>
            <a:off x="0" y="1627589"/>
            <a:ext cx="9144000" cy="4050792"/>
          </a:xfrm>
        </p:spPr>
        <p:txBody>
          <a:bodyPr>
            <a:noAutofit/>
          </a:bodyPr>
          <a:lstStyle/>
          <a:p>
            <a:r>
              <a:rPr lang="en-US" sz="2400" dirty="0">
                <a:latin typeface="Garamond" pitchFamily="18" charset="0"/>
              </a:rPr>
              <a:t>Buy Indiana (RFP Sections </a:t>
            </a:r>
            <a:r>
              <a:rPr lang="en-US" sz="2400" dirty="0" smtClean="0">
                <a:latin typeface="Garamond" pitchFamily="18" charset="0"/>
              </a:rPr>
              <a:t>2.3.14, </a:t>
            </a:r>
            <a:r>
              <a:rPr lang="en-US" sz="2400" dirty="0">
                <a:latin typeface="Garamond" pitchFamily="18" charset="0"/>
              </a:rPr>
              <a:t>2.7)</a:t>
            </a:r>
          </a:p>
          <a:p>
            <a:pPr lvl="1"/>
            <a:r>
              <a:rPr lang="en-US" sz="2400" dirty="0">
                <a:latin typeface="Garamond" pitchFamily="18" charset="0"/>
              </a:rPr>
              <a:t>Status shall be finalized by proposal due date</a:t>
            </a:r>
          </a:p>
          <a:p>
            <a:pPr lvl="1"/>
            <a:r>
              <a:rPr lang="en-US" sz="2400" dirty="0">
                <a:latin typeface="Garamond" pitchFamily="18" charset="0"/>
              </a:rPr>
              <a:t>5 definitions, details provided in Business Proposal</a:t>
            </a:r>
          </a:p>
          <a:p>
            <a:r>
              <a:rPr lang="en-US" sz="2400" dirty="0">
                <a:latin typeface="Garamond" pitchFamily="18" charset="0"/>
              </a:rPr>
              <a:t>Indiana Economic Impact (RFP Section 2.6, Attachment C)</a:t>
            </a:r>
          </a:p>
          <a:p>
            <a:pPr lvl="1"/>
            <a:r>
              <a:rPr lang="en-US" sz="2400" dirty="0">
                <a:latin typeface="Garamond" pitchFamily="18" charset="0"/>
              </a:rPr>
              <a:t>Definition of FTE (Full-Time Equivalent)</a:t>
            </a:r>
          </a:p>
          <a:p>
            <a:pPr lvl="1">
              <a:lnSpc>
                <a:spcPct val="125000"/>
              </a:lnSpc>
            </a:pPr>
            <a:r>
              <a:rPr lang="en-US" sz="2400" dirty="0">
                <a:latin typeface="Garamond" pitchFamily="18" charset="0"/>
              </a:rPr>
              <a:t>Example:  If a Respondent has 5 full time employees and is bidding on its 5</a:t>
            </a:r>
            <a:r>
              <a:rPr lang="en-US" sz="2400" baseline="30000" dirty="0">
                <a:latin typeface="Garamond" pitchFamily="18" charset="0"/>
              </a:rPr>
              <a:t>th</a:t>
            </a:r>
            <a:r>
              <a:rPr lang="en-US" sz="2400" dirty="0">
                <a:latin typeface="Garamond" pitchFamily="18" charset="0"/>
              </a:rPr>
              <a:t> contract, and all contracts get an equal amount of commitment from the employees then each employee commits 20% of his or her time to the new contract</a:t>
            </a:r>
            <a:r>
              <a:rPr lang="en-US" sz="2400" dirty="0" smtClean="0">
                <a:latin typeface="Garamond" pitchFamily="18" charset="0"/>
              </a:rPr>
              <a:t>:</a:t>
            </a:r>
          </a:p>
          <a:p>
            <a:pPr lvl="1">
              <a:lnSpc>
                <a:spcPct val="125000"/>
              </a:lnSpc>
            </a:pPr>
            <a:r>
              <a:rPr lang="en-US" sz="2400" dirty="0" smtClean="0">
                <a:latin typeface="Garamond" pitchFamily="18" charset="0"/>
              </a:rPr>
              <a:t> </a:t>
            </a:r>
            <a:r>
              <a:rPr lang="en-US" sz="2400" dirty="0">
                <a:latin typeface="Garamond" pitchFamily="18" charset="0"/>
              </a:rPr>
              <a:t>0.2 x 5 employees= 1 FTE.</a:t>
            </a:r>
          </a:p>
        </p:txBody>
      </p:sp>
      <p:pic>
        <p:nvPicPr>
          <p:cNvPr id="2" name="Picture 1"/>
          <p:cNvPicPr>
            <a:picLocks noChangeAspect="1"/>
          </p:cNvPicPr>
          <p:nvPr/>
        </p:nvPicPr>
        <p:blipFill>
          <a:blip r:embed="rId2"/>
          <a:stretch>
            <a:fillRect/>
          </a:stretch>
        </p:blipFill>
        <p:spPr>
          <a:xfrm>
            <a:off x="7772400" y="5410200"/>
            <a:ext cx="1371600" cy="1447800"/>
          </a:xfrm>
          <a:prstGeom prst="rect">
            <a:avLst/>
          </a:prstGeom>
        </p:spPr>
      </p:pic>
    </p:spTree>
    <p:extLst>
      <p:ext uri="{BB962C8B-B14F-4D97-AF65-F5344CB8AC3E}">
        <p14:creationId xmlns:p14="http://schemas.microsoft.com/office/powerpoint/2010/main" val="2349352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3999" cy="1609344"/>
          </a:xfrm>
        </p:spPr>
        <p:txBody>
          <a:bodyPr>
            <a:normAutofit/>
          </a:bodyPr>
          <a:lstStyle/>
          <a:p>
            <a:pPr algn="ctr" eaLnBrk="1" hangingPunct="1"/>
            <a:r>
              <a:rPr lang="en-US" sz="5400" b="1" dirty="0" smtClean="0">
                <a:latin typeface="Garamond" pitchFamily="18" charset="0"/>
              </a:rPr>
              <a:t>Proposal Preparation</a:t>
            </a:r>
          </a:p>
        </p:txBody>
      </p:sp>
      <p:sp>
        <p:nvSpPr>
          <p:cNvPr id="7" name="Rectangle 3"/>
          <p:cNvSpPr>
            <a:spLocks noGrp="1" noChangeArrowheads="1"/>
          </p:cNvSpPr>
          <p:nvPr>
            <p:ph idx="1"/>
          </p:nvPr>
        </p:nvSpPr>
        <p:spPr>
          <a:xfrm>
            <a:off x="1" y="1865376"/>
            <a:ext cx="9143999" cy="4050792"/>
          </a:xfrm>
        </p:spPr>
        <p:txBody>
          <a:bodyPr>
            <a:normAutofit/>
          </a:bodyPr>
          <a:lstStyle/>
          <a:p>
            <a:pPr eaLnBrk="1" hangingPunct="1"/>
            <a:r>
              <a:rPr lang="en-US" sz="2800" dirty="0" smtClean="0">
                <a:latin typeface="Garamond" pitchFamily="18" charset="0"/>
              </a:rPr>
              <a:t>Attachment D (Cost Proposal</a:t>
            </a:r>
            <a:r>
              <a:rPr lang="en-US" sz="2800" dirty="0">
                <a:latin typeface="Garamond" pitchFamily="18" charset="0"/>
              </a:rPr>
              <a:t>)</a:t>
            </a:r>
            <a:r>
              <a:rPr lang="en-US" sz="2800" dirty="0" smtClean="0">
                <a:solidFill>
                  <a:srgbClr val="FF0000"/>
                </a:solidFill>
                <a:latin typeface="Garamond" pitchFamily="18" charset="0"/>
              </a:rPr>
              <a:t> </a:t>
            </a:r>
            <a:r>
              <a:rPr lang="en-US" sz="2800" dirty="0" smtClean="0">
                <a:latin typeface="Garamond" pitchFamily="18" charset="0"/>
              </a:rPr>
              <a:t>must be returned in Excel</a:t>
            </a:r>
          </a:p>
          <a:p>
            <a:pPr eaLnBrk="1" hangingPunct="1"/>
            <a:r>
              <a:rPr lang="en-US" sz="2800" dirty="0" smtClean="0">
                <a:latin typeface="Garamond" pitchFamily="18" charset="0"/>
              </a:rPr>
              <a:t>Use the templates provided for all answers</a:t>
            </a:r>
          </a:p>
          <a:p>
            <a:pPr eaLnBrk="1" hangingPunct="1"/>
            <a:r>
              <a:rPr lang="en-US" sz="2800" dirty="0" smtClean="0">
                <a:latin typeface="Garamond" pitchFamily="18" charset="0"/>
              </a:rPr>
              <a:t>Do not alter templates</a:t>
            </a:r>
          </a:p>
          <a:p>
            <a:pPr eaLnBrk="1" hangingPunct="1"/>
            <a:r>
              <a:rPr lang="en-US" sz="2800" dirty="0" smtClean="0">
                <a:latin typeface="Garamond" pitchFamily="18" charset="0"/>
              </a:rPr>
              <a:t>Submit all questions using template provided</a:t>
            </a:r>
          </a:p>
          <a:p>
            <a:pPr eaLnBrk="1" hangingPunct="1">
              <a:buFontTx/>
              <a:buNone/>
            </a:pPr>
            <a:r>
              <a:rPr lang="en-US" sz="2800" dirty="0" smtClean="0">
                <a:latin typeface="Garamond" pitchFamily="18" charset="0"/>
              </a:rPr>
              <a:t>	</a:t>
            </a:r>
          </a:p>
        </p:txBody>
      </p:sp>
      <p:pic>
        <p:nvPicPr>
          <p:cNvPr id="2" name="Picture 1"/>
          <p:cNvPicPr>
            <a:picLocks noChangeAspect="1"/>
          </p:cNvPicPr>
          <p:nvPr/>
        </p:nvPicPr>
        <p:blipFill>
          <a:blip r:embed="rId2"/>
          <a:stretch>
            <a:fillRect/>
          </a:stretch>
        </p:blipFill>
        <p:spPr>
          <a:xfrm>
            <a:off x="7674737" y="5486400"/>
            <a:ext cx="1469263" cy="140392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512332"/>
          </a:xfrm>
        </p:spPr>
        <p:txBody>
          <a:bodyPr>
            <a:normAutofit/>
          </a:bodyPr>
          <a:lstStyle/>
          <a:p>
            <a:pPr algn="ctr" eaLnBrk="1" hangingPunct="1"/>
            <a:r>
              <a:rPr lang="en-US" sz="5400" b="1" dirty="0" smtClean="0">
                <a:latin typeface="Garamond" pitchFamily="18" charset="0"/>
              </a:rPr>
              <a:t>Proposal Evaluation</a:t>
            </a:r>
          </a:p>
        </p:txBody>
      </p:sp>
      <p:sp>
        <p:nvSpPr>
          <p:cNvPr id="10" name="TextBox 9"/>
          <p:cNvSpPr txBox="1"/>
          <p:nvPr/>
        </p:nvSpPr>
        <p:spPr>
          <a:xfrm>
            <a:off x="2438400" y="1143000"/>
            <a:ext cx="4191000" cy="369332"/>
          </a:xfrm>
          <a:prstGeom prst="rect">
            <a:avLst/>
          </a:prstGeom>
          <a:noFill/>
        </p:spPr>
        <p:txBody>
          <a:bodyPr wrap="square" rtlCol="0">
            <a:spAutoFit/>
          </a:bodyPr>
          <a:lstStyle/>
          <a:p>
            <a:pPr algn="ctr"/>
            <a:r>
              <a:rPr lang="en-US" b="1" i="1" dirty="0" smtClean="0">
                <a:latin typeface="Garamond" pitchFamily="18" charset="0"/>
              </a:rPr>
              <a:t>Summary of Evaluation Criteria:</a:t>
            </a:r>
          </a:p>
        </p:txBody>
      </p:sp>
      <p:graphicFrame>
        <p:nvGraphicFramePr>
          <p:cNvPr id="7" name="Table 6"/>
          <p:cNvGraphicFramePr>
            <a:graphicFrameLocks noGrp="1"/>
          </p:cNvGraphicFramePr>
          <p:nvPr>
            <p:extLst>
              <p:ext uri="{D42A27DB-BD31-4B8C-83A1-F6EECF244321}">
                <p14:modId xmlns:p14="http://schemas.microsoft.com/office/powerpoint/2010/main" val="1884177961"/>
              </p:ext>
            </p:extLst>
          </p:nvPr>
        </p:nvGraphicFramePr>
        <p:xfrm>
          <a:off x="0" y="1752603"/>
          <a:ext cx="9144000" cy="3809998"/>
        </p:xfrm>
        <a:graphic>
          <a:graphicData uri="http://schemas.openxmlformats.org/drawingml/2006/table">
            <a:tbl>
              <a:tblPr/>
              <a:tblGrid>
                <a:gridCol w="5331139"/>
                <a:gridCol w="3812861"/>
              </a:tblGrid>
              <a:tr h="379817">
                <a:tc>
                  <a:txBody>
                    <a:bodyPr/>
                    <a:lstStyle/>
                    <a:p>
                      <a:pPr marL="0" marR="0" algn="ctr">
                        <a:spcBef>
                          <a:spcPts val="0"/>
                        </a:spcBef>
                        <a:spcAft>
                          <a:spcPts val="0"/>
                        </a:spcAft>
                      </a:pPr>
                      <a:r>
                        <a:rPr lang="en-US" sz="1200" b="1" dirty="0">
                          <a:latin typeface="Garamond"/>
                          <a:ea typeface="Times New Roman"/>
                          <a:cs typeface="Calibri"/>
                        </a:rPr>
                        <a:t>Criteria</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200" b="1" dirty="0">
                          <a:latin typeface="Garamond"/>
                          <a:ea typeface="Times New Roman"/>
                          <a:cs typeface="Calibri"/>
                        </a:rPr>
                        <a:t>Points</a:t>
                      </a:r>
                      <a:endParaRPr lang="en-US" sz="1200" dirty="0">
                        <a:latin typeface="Courier"/>
                        <a:ea typeface="Times New Roman"/>
                        <a:cs typeface="Times New Roman"/>
                      </a:endParaRPr>
                    </a:p>
                  </a:txBody>
                  <a:tcPr marL="44824" marR="44824" marT="44824" marB="448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9817">
                <a:tc>
                  <a:txBody>
                    <a:bodyPr/>
                    <a:lstStyle/>
                    <a:p>
                      <a:pPr marL="342900" marR="0" lvl="0" indent="-342900">
                        <a:spcBef>
                          <a:spcPts val="0"/>
                        </a:spcBef>
                        <a:spcAft>
                          <a:spcPts val="0"/>
                        </a:spcAft>
                        <a:buFont typeface="+mj-lt"/>
                        <a:buAutoNum type="arabicPeriod"/>
                      </a:pPr>
                      <a:r>
                        <a:rPr lang="en-US" sz="1200" spc="-10" dirty="0" smtClean="0">
                          <a:latin typeface="Garamond"/>
                          <a:ea typeface="Times New Roman"/>
                          <a:cs typeface="Calibri"/>
                        </a:rPr>
                        <a:t>Adherence to Mandatory Requirements</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smtClean="0">
                          <a:solidFill>
                            <a:schemeClr val="tx1"/>
                          </a:solidFill>
                          <a:latin typeface="Garamond"/>
                          <a:ea typeface="Times New Roman"/>
                          <a:cs typeface="Calibri"/>
                        </a:rPr>
                        <a:t>Pass/Fail</a:t>
                      </a:r>
                      <a:endParaRPr lang="en-US" sz="1200" dirty="0">
                        <a:solidFill>
                          <a:schemeClr val="tx1"/>
                        </a:solidFill>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146">
                <a:tc>
                  <a:txBody>
                    <a:bodyPr/>
                    <a:lstStyle/>
                    <a:p>
                      <a:pPr marL="342900" marR="0" lvl="0" indent="-342900">
                        <a:spcBef>
                          <a:spcPts val="0"/>
                        </a:spcBef>
                        <a:spcAft>
                          <a:spcPts val="0"/>
                        </a:spcAft>
                        <a:buFont typeface="+mj-lt"/>
                        <a:buAutoNum type="arabicPeriod" startAt="2"/>
                      </a:pPr>
                      <a:r>
                        <a:rPr lang="en-US" sz="1200" dirty="0" smtClean="0">
                          <a:latin typeface="Garamond"/>
                          <a:ea typeface="Times New Roman"/>
                          <a:cs typeface="Calibri"/>
                        </a:rPr>
                        <a:t>Management Assessment/Quality (Business and Technical Proposal)</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200" dirty="0" smtClean="0">
                          <a:solidFill>
                            <a:schemeClr val="tx1"/>
                          </a:solidFill>
                          <a:latin typeface="Garamond"/>
                          <a:ea typeface="Times New Roman"/>
                          <a:cs typeface="Calibri"/>
                        </a:rPr>
                        <a:t>45 </a:t>
                      </a:r>
                      <a:r>
                        <a:rPr lang="en-US" sz="1200" kern="1200" dirty="0" smtClean="0">
                          <a:solidFill>
                            <a:schemeClr val="tx1"/>
                          </a:solidFill>
                          <a:latin typeface="Garamond"/>
                          <a:ea typeface="Times New Roman"/>
                          <a:cs typeface="Calibri"/>
                        </a:rPr>
                        <a:t>available points</a:t>
                      </a:r>
                      <a:endParaRPr lang="en-US" sz="1200" kern="1200" dirty="0">
                        <a:solidFill>
                          <a:schemeClr val="tx1"/>
                        </a:solidFill>
                        <a:latin typeface="Garamond"/>
                        <a:ea typeface="Times New Roman"/>
                        <a:cs typeface="Calibri"/>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817">
                <a:tc>
                  <a:txBody>
                    <a:bodyPr/>
                    <a:lstStyle/>
                    <a:p>
                      <a:pPr marL="342900" marR="0" lvl="0" indent="-342900">
                        <a:spcBef>
                          <a:spcPts val="0"/>
                        </a:spcBef>
                        <a:spcAft>
                          <a:spcPts val="0"/>
                        </a:spcAft>
                        <a:buFont typeface="+mj-lt"/>
                        <a:buAutoNum type="arabicPeriod" startAt="3"/>
                      </a:pPr>
                      <a:r>
                        <a:rPr lang="en-US" sz="1200" smtClean="0">
                          <a:latin typeface="Garamond"/>
                          <a:ea typeface="Times New Roman"/>
                          <a:cs typeface="Calibri"/>
                        </a:rPr>
                        <a:t>Cost (Cost Proposal)</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200" dirty="0" smtClean="0">
                          <a:solidFill>
                            <a:schemeClr val="tx1"/>
                          </a:solidFill>
                          <a:latin typeface="Garamond"/>
                          <a:ea typeface="Times New Roman"/>
                          <a:cs typeface="Calibri"/>
                        </a:rPr>
                        <a:t>35 available points</a:t>
                      </a: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817">
                <a:tc>
                  <a:txBody>
                    <a:bodyPr/>
                    <a:lstStyle/>
                    <a:p>
                      <a:pPr marL="342900" marR="0" lvl="0" indent="-342900">
                        <a:spcBef>
                          <a:spcPts val="0"/>
                        </a:spcBef>
                        <a:spcAft>
                          <a:spcPts val="0"/>
                        </a:spcAft>
                        <a:buFont typeface="+mj-lt"/>
                        <a:buAutoNum type="arabicPeriod" startAt="5"/>
                      </a:pPr>
                      <a:r>
                        <a:rPr lang="en-US" sz="1200" dirty="0" smtClean="0">
                          <a:latin typeface="Garamond"/>
                          <a:ea typeface="Times New Roman"/>
                          <a:cs typeface="Calibri"/>
                        </a:rPr>
                        <a:t>Buy Indiana</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Garamond"/>
                          <a:ea typeface="Times New Roman"/>
                          <a:cs typeface="Calibri"/>
                        </a:rPr>
                        <a:t>5</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146">
                <a:tc>
                  <a:txBody>
                    <a:bodyPr/>
                    <a:lstStyle/>
                    <a:p>
                      <a:pPr marL="0" marR="0" lvl="0" indent="0">
                        <a:spcBef>
                          <a:spcPts val="0"/>
                        </a:spcBef>
                        <a:spcAft>
                          <a:spcPts val="0"/>
                        </a:spcAft>
                        <a:buFont typeface="+mj-lt"/>
                        <a:buNone/>
                      </a:pPr>
                      <a:r>
                        <a:rPr lang="en-US" sz="1200" dirty="0" smtClean="0">
                          <a:latin typeface="Garamond"/>
                          <a:ea typeface="Times New Roman"/>
                          <a:cs typeface="Calibri"/>
                        </a:rPr>
                        <a:t>6.      Minority Business Enterprise</a:t>
                      </a:r>
                      <a:r>
                        <a:rPr lang="en-US" sz="1200" baseline="0" dirty="0" smtClean="0">
                          <a:latin typeface="Garamond"/>
                          <a:ea typeface="Times New Roman"/>
                          <a:cs typeface="Calibri"/>
                        </a:rPr>
                        <a:t> Subcontractor Commitment</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latin typeface="Garamond"/>
                          <a:ea typeface="Times New Roman"/>
                          <a:cs typeface="Calibri"/>
                        </a:rPr>
                        <a:t>5 (</a:t>
                      </a:r>
                      <a:r>
                        <a:rPr lang="en-US" sz="1200" baseline="0" dirty="0" smtClean="0">
                          <a:latin typeface="Garamond"/>
                          <a:ea typeface="Times New Roman"/>
                          <a:cs typeface="Calibri"/>
                        </a:rPr>
                        <a:t> 1 bonus point is available, see Section 3.2.6)</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8146">
                <a:tc>
                  <a:txBody>
                    <a:bodyPr/>
                    <a:lstStyle/>
                    <a:p>
                      <a:pPr marL="0" marR="0" lvl="0" indent="0">
                        <a:spcBef>
                          <a:spcPts val="0"/>
                        </a:spcBef>
                        <a:spcAft>
                          <a:spcPts val="0"/>
                        </a:spcAft>
                        <a:buFont typeface="+mj-lt"/>
                        <a:buNone/>
                      </a:pPr>
                      <a:r>
                        <a:rPr lang="en-US" sz="1200" dirty="0" smtClean="0">
                          <a:latin typeface="Garamond"/>
                          <a:ea typeface="Times New Roman"/>
                          <a:cs typeface="Calibri"/>
                        </a:rPr>
                        <a:t>7.       Women</a:t>
                      </a:r>
                      <a:r>
                        <a:rPr lang="en-US" sz="1200" baseline="0" dirty="0" smtClean="0">
                          <a:latin typeface="Garamond"/>
                          <a:ea typeface="Times New Roman"/>
                          <a:cs typeface="Calibri"/>
                        </a:rPr>
                        <a:t> Business Enterprise Subcontractor Commitment</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latin typeface="Garamond"/>
                          <a:ea typeface="Times New Roman"/>
                          <a:cs typeface="Calibri"/>
                        </a:rPr>
                        <a:t>5 ( 1 bonus point is available,</a:t>
                      </a:r>
                      <a:r>
                        <a:rPr lang="en-US" sz="1200" baseline="0" dirty="0" smtClean="0">
                          <a:latin typeface="Garamond"/>
                          <a:ea typeface="Times New Roman"/>
                          <a:cs typeface="Calibri"/>
                        </a:rPr>
                        <a:t> see Section 3.2.6)</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8146">
                <a:tc>
                  <a:txBody>
                    <a:bodyPr/>
                    <a:lstStyle/>
                    <a:p>
                      <a:pPr marL="0" marR="0">
                        <a:spcBef>
                          <a:spcPts val="0"/>
                        </a:spcBef>
                        <a:spcAft>
                          <a:spcPts val="0"/>
                        </a:spcAft>
                      </a:pPr>
                      <a:r>
                        <a:rPr lang="en-US" sz="1200" b="1" dirty="0" smtClean="0">
                          <a:latin typeface="Garamond"/>
                          <a:ea typeface="Times New Roman"/>
                          <a:cs typeface="Calibri"/>
                        </a:rPr>
                        <a:t>8.</a:t>
                      </a:r>
                      <a:r>
                        <a:rPr lang="en-US" sz="1200" b="1" baseline="0" dirty="0" smtClean="0">
                          <a:latin typeface="Garamond"/>
                          <a:ea typeface="Times New Roman"/>
                          <a:cs typeface="Calibri"/>
                        </a:rPr>
                        <a:t>       </a:t>
                      </a:r>
                      <a:r>
                        <a:rPr lang="en-US" sz="1200" b="0" dirty="0" smtClean="0">
                          <a:latin typeface="Garamond"/>
                          <a:ea typeface="Times New Roman"/>
                          <a:cs typeface="Calibri"/>
                        </a:rPr>
                        <a:t>Indiana Veteran Business</a:t>
                      </a:r>
                      <a:r>
                        <a:rPr lang="en-US" sz="1200" b="0" baseline="0" dirty="0" smtClean="0">
                          <a:latin typeface="Garamond"/>
                          <a:ea typeface="Times New Roman"/>
                          <a:cs typeface="Calibri"/>
                        </a:rPr>
                        <a:t> Enterprises (IVOSB)</a:t>
                      </a:r>
                      <a:endParaRPr lang="en-US" sz="1200" b="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smtClean="0">
                          <a:latin typeface="Garamond"/>
                          <a:ea typeface="Times New Roman"/>
                          <a:cs typeface="Calibri"/>
                        </a:rPr>
                        <a:t>5 ( 1 bonus point is available,</a:t>
                      </a:r>
                      <a:r>
                        <a:rPr lang="en-US" sz="1200" baseline="0" dirty="0" smtClean="0">
                          <a:latin typeface="Garamond"/>
                          <a:ea typeface="Times New Roman"/>
                          <a:cs typeface="Calibri"/>
                        </a:rPr>
                        <a:t> see Section 3.2.7)</a:t>
                      </a:r>
                      <a:endParaRPr lang="en-US" sz="1200" dirty="0">
                        <a:latin typeface="Courier"/>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58146">
                <a:tc>
                  <a:txBody>
                    <a:bodyPr/>
                    <a:lstStyle/>
                    <a:p>
                      <a:pPr marL="0" marR="0">
                        <a:spcBef>
                          <a:spcPts val="0"/>
                        </a:spcBef>
                        <a:spcAft>
                          <a:spcPts val="0"/>
                        </a:spcAft>
                      </a:pPr>
                      <a:r>
                        <a:rPr lang="en-US" sz="1200" b="1" dirty="0" smtClean="0">
                          <a:latin typeface="Garamond" panose="02020404030301010803" pitchFamily="18" charset="0"/>
                          <a:ea typeface="Times New Roman"/>
                          <a:cs typeface="Times New Roman"/>
                        </a:rPr>
                        <a:t>Total</a:t>
                      </a:r>
                      <a:endParaRPr lang="en-US" sz="1200" b="1" dirty="0">
                        <a:latin typeface="Garamond" panose="02020404030301010803" pitchFamily="18" charset="0"/>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0"/>
                        </a:spcBef>
                        <a:spcAft>
                          <a:spcPts val="0"/>
                        </a:spcAft>
                      </a:pPr>
                      <a:r>
                        <a:rPr lang="en-US" sz="1200" b="1" dirty="0" smtClean="0">
                          <a:solidFill>
                            <a:schemeClr val="tx1"/>
                          </a:solidFill>
                          <a:latin typeface="Garamond" panose="02020404030301010803" pitchFamily="18" charset="0"/>
                          <a:ea typeface="Times New Roman"/>
                          <a:cs typeface="Times New Roman"/>
                        </a:rPr>
                        <a:t>100 (103) if Bonus</a:t>
                      </a:r>
                      <a:r>
                        <a:rPr lang="en-US" sz="1200" b="1" baseline="0" dirty="0" smtClean="0">
                          <a:solidFill>
                            <a:schemeClr val="tx1"/>
                          </a:solidFill>
                          <a:latin typeface="Garamond" panose="02020404030301010803" pitchFamily="18" charset="0"/>
                          <a:ea typeface="Times New Roman"/>
                          <a:cs typeface="Times New Roman"/>
                        </a:rPr>
                        <a:t> awarded</a:t>
                      </a:r>
                      <a:endParaRPr lang="en-US" sz="1200" b="1" dirty="0">
                        <a:solidFill>
                          <a:schemeClr val="tx1"/>
                        </a:solidFill>
                        <a:latin typeface="Garamond" panose="02020404030301010803" pitchFamily="18" charset="0"/>
                        <a:ea typeface="Times New Roman"/>
                        <a:cs typeface="Times New Roman"/>
                      </a:endParaRPr>
                    </a:p>
                  </a:txBody>
                  <a:tcPr marL="44824" marR="44824" marT="44824" marB="448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bl>
          </a:graphicData>
        </a:graphic>
      </p:graphicFrame>
      <p:pic>
        <p:nvPicPr>
          <p:cNvPr id="2" name="Picture 1"/>
          <p:cNvPicPr>
            <a:picLocks noChangeAspect="1"/>
          </p:cNvPicPr>
          <p:nvPr/>
        </p:nvPicPr>
        <p:blipFill>
          <a:blip r:embed="rId2"/>
          <a:stretch>
            <a:fillRect/>
          </a:stretch>
        </p:blipFill>
        <p:spPr>
          <a:xfrm>
            <a:off x="7674737" y="5562600"/>
            <a:ext cx="1469263" cy="13041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9344"/>
          </a:xfrm>
        </p:spPr>
        <p:txBody>
          <a:bodyPr>
            <a:noAutofit/>
          </a:bodyPr>
          <a:lstStyle/>
          <a:p>
            <a:pPr algn="ctr"/>
            <a:r>
              <a:rPr lang="en-US" sz="4800" b="1" dirty="0">
                <a:latin typeface="Garamond" pitchFamily="18" charset="0"/>
              </a:rPr>
              <a:t>Minority and Women’s Business Enterprises</a:t>
            </a:r>
          </a:p>
        </p:txBody>
      </p:sp>
      <p:sp>
        <p:nvSpPr>
          <p:cNvPr id="3" name="Content Placeholder 2"/>
          <p:cNvSpPr>
            <a:spLocks noGrp="1"/>
          </p:cNvSpPr>
          <p:nvPr>
            <p:ph idx="1"/>
          </p:nvPr>
        </p:nvSpPr>
        <p:spPr>
          <a:xfrm>
            <a:off x="0" y="1865376"/>
            <a:ext cx="9144000" cy="4050792"/>
          </a:xfrm>
        </p:spPr>
        <p:txBody>
          <a:bodyPr>
            <a:normAutofit/>
          </a:bodyPr>
          <a:lstStyle/>
          <a:p>
            <a:pPr marL="0" indent="0">
              <a:lnSpc>
                <a:spcPct val="110000"/>
              </a:lnSpc>
              <a:buNone/>
              <a:defRPr/>
            </a:pPr>
            <a:r>
              <a:rPr lang="en-US" altLang="en-US" sz="2400" b="1" dirty="0">
                <a:latin typeface="Garamond" pitchFamily="18" charset="0"/>
              </a:rPr>
              <a:t>Mission/Vision </a:t>
            </a:r>
          </a:p>
          <a:p>
            <a:pPr lvl="1"/>
            <a:r>
              <a:rPr lang="en-US" altLang="en-US" sz="2400" dirty="0">
                <a:latin typeface="Garamond" pitchFamily="18" charset="0"/>
              </a:rPr>
              <a:t>Promote, monitor, and enforce the standards for certification of minority and women’s business enterprises.</a:t>
            </a:r>
          </a:p>
          <a:p>
            <a:pPr lvl="1"/>
            <a:r>
              <a:rPr lang="en-US" altLang="en-US" sz="2400" dirty="0">
                <a:latin typeface="Garamond" pitchFamily="18" charset="0"/>
              </a:rPr>
              <a:t>Provide equal opportunity to minority and women enterprises in the state’s procurement and contracting process.</a:t>
            </a:r>
          </a:p>
          <a:p>
            <a:pPr marL="0" indent="0">
              <a:lnSpc>
                <a:spcPct val="110000"/>
              </a:lnSpc>
              <a:buNone/>
              <a:defRPr/>
            </a:pPr>
            <a:r>
              <a:rPr lang="en-US" sz="2400" b="1" dirty="0">
                <a:latin typeface="Garamond" pitchFamily="18" charset="0"/>
              </a:rPr>
              <a:t>Nondiscrimination and Antidiscrimination Laws</a:t>
            </a:r>
          </a:p>
          <a:p>
            <a:pPr lvl="1"/>
            <a:r>
              <a:rPr lang="en-US" sz="2400" dirty="0">
                <a:latin typeface="Garamond" pitchFamily="18" charset="0"/>
              </a:rPr>
              <a:t>Pursuant to Indiana Civil Rights Law, specifically IC §22-9-1-10, every state contract shall contain a provision requiring the contractor and subcontractors to not discriminate against any employee or applicant with respect to Protected Characteristics</a:t>
            </a:r>
          </a:p>
          <a:p>
            <a:pPr marL="397764" lvl="1" indent="0">
              <a:buNone/>
            </a:pPr>
            <a:endParaRPr lang="en-US" altLang="en-US" sz="2100" dirty="0">
              <a:latin typeface="Garamond" panose="02020404030301010803" pitchFamily="18" charset="0"/>
            </a:endParaRPr>
          </a:p>
          <a:p>
            <a:endParaRPr lang="en-US" dirty="0">
              <a:latin typeface="Garamond" panose="02020404030301010803" pitchFamily="18" charset="0"/>
            </a:endParaRPr>
          </a:p>
        </p:txBody>
      </p:sp>
      <p:sp>
        <p:nvSpPr>
          <p:cNvPr id="7" name="TextBox 6"/>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4" name="Picture 3"/>
          <p:cNvPicPr>
            <a:picLocks noChangeAspect="1"/>
          </p:cNvPicPr>
          <p:nvPr/>
        </p:nvPicPr>
        <p:blipFill>
          <a:blip r:embed="rId3"/>
          <a:stretch>
            <a:fillRect/>
          </a:stretch>
        </p:blipFill>
        <p:spPr>
          <a:xfrm>
            <a:off x="7674737" y="5486400"/>
            <a:ext cx="1469263" cy="1392382"/>
          </a:xfrm>
          <a:prstGeom prst="rect">
            <a:avLst/>
          </a:prstGeom>
        </p:spPr>
      </p:pic>
    </p:spTree>
    <p:extLst>
      <p:ext uri="{BB962C8B-B14F-4D97-AF65-F5344CB8AC3E}">
        <p14:creationId xmlns:p14="http://schemas.microsoft.com/office/powerpoint/2010/main" val="4229656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9344"/>
          </a:xfrm>
        </p:spPr>
        <p:txBody>
          <a:bodyPr>
            <a:normAutofit/>
          </a:bodyPr>
          <a:lstStyle/>
          <a:p>
            <a:pPr algn="ctr"/>
            <a:r>
              <a:rPr lang="en-US" sz="4800" b="1" dirty="0">
                <a:latin typeface="Garamond" pitchFamily="18" charset="0"/>
              </a:rPr>
              <a:t>Minority and Women’s Business Enterprises</a:t>
            </a:r>
          </a:p>
        </p:txBody>
      </p:sp>
      <p:sp>
        <p:nvSpPr>
          <p:cNvPr id="3" name="Content Placeholder 2"/>
          <p:cNvSpPr>
            <a:spLocks noGrp="1"/>
          </p:cNvSpPr>
          <p:nvPr>
            <p:ph idx="1"/>
          </p:nvPr>
        </p:nvSpPr>
        <p:spPr>
          <a:xfrm>
            <a:off x="0" y="1752600"/>
            <a:ext cx="9144000" cy="4050792"/>
          </a:xfrm>
        </p:spPr>
        <p:txBody>
          <a:bodyPr>
            <a:noAutofit/>
          </a:bodyPr>
          <a:lstStyle/>
          <a:p>
            <a:pPr marL="0" indent="0">
              <a:buNone/>
            </a:pPr>
            <a:r>
              <a:rPr lang="en-US" altLang="en-US" sz="2400" b="1" dirty="0">
                <a:latin typeface="Garamond" pitchFamily="18" charset="0"/>
              </a:rPr>
              <a:t>Contact Information</a:t>
            </a:r>
          </a:p>
          <a:p>
            <a:pPr lvl="1"/>
            <a:r>
              <a:rPr lang="en-US" altLang="en-US" sz="2400" dirty="0">
                <a:latin typeface="Garamond" panose="02020404030301010803" pitchFamily="18" charset="0"/>
              </a:rPr>
              <a:t>Phone: 317-232-3061</a:t>
            </a:r>
          </a:p>
          <a:p>
            <a:pPr lvl="1"/>
            <a:r>
              <a:rPr lang="en-US" altLang="en-US" sz="2400" dirty="0">
                <a:latin typeface="Garamond" panose="02020404030301010803" pitchFamily="18" charset="0"/>
              </a:rPr>
              <a:t>E-mail</a:t>
            </a:r>
            <a:r>
              <a:rPr lang="en-US" altLang="en-US" sz="2400" b="1" dirty="0">
                <a:latin typeface="Garamond" panose="02020404030301010803" pitchFamily="18" charset="0"/>
              </a:rPr>
              <a:t>:</a:t>
            </a:r>
            <a:r>
              <a:rPr lang="en-US" altLang="en-US" sz="2400" dirty="0">
                <a:latin typeface="Garamond" panose="02020404030301010803" pitchFamily="18" charset="0"/>
              </a:rPr>
              <a:t> </a:t>
            </a:r>
            <a:r>
              <a:rPr lang="en-US" altLang="en-US" sz="2400" dirty="0">
                <a:latin typeface="Garamond" panose="02020404030301010803" pitchFamily="18" charset="0"/>
                <a:hlinkClick r:id="rId3"/>
              </a:rPr>
              <a:t>mwbecompliance@idoa.in.gov</a:t>
            </a:r>
            <a:endParaRPr lang="en-US" altLang="en-US" sz="2400" dirty="0">
              <a:latin typeface="Garamond" panose="02020404030301010803" pitchFamily="18" charset="0"/>
            </a:endParaRPr>
          </a:p>
          <a:p>
            <a:pPr lvl="1"/>
            <a:r>
              <a:rPr lang="en-US" altLang="en-US" sz="2400" dirty="0">
                <a:latin typeface="Garamond" panose="02020404030301010803" pitchFamily="18" charset="0"/>
              </a:rPr>
              <a:t>Web: </a:t>
            </a:r>
            <a:r>
              <a:rPr lang="en-US" altLang="en-US" sz="2400" dirty="0">
                <a:latin typeface="Garamond" panose="02020404030301010803" pitchFamily="18" charset="0"/>
                <a:hlinkClick r:id="rId4"/>
              </a:rPr>
              <a:t>www.in.gov/idoa/mwbe</a:t>
            </a:r>
            <a:r>
              <a:rPr lang="en-US" altLang="en-US" sz="2400" dirty="0">
                <a:latin typeface="Garamond" panose="02020404030301010803" pitchFamily="18" charset="0"/>
              </a:rPr>
              <a:t/>
            </a:r>
            <a:br>
              <a:rPr lang="en-US" altLang="en-US" sz="2400" dirty="0">
                <a:latin typeface="Garamond" panose="02020404030301010803" pitchFamily="18" charset="0"/>
              </a:rPr>
            </a:br>
            <a:endParaRPr lang="en-US" altLang="en-US" sz="2400" dirty="0">
              <a:latin typeface="Garamond" panose="02020404030301010803" pitchFamily="18" charset="0"/>
            </a:endParaRPr>
          </a:p>
          <a:p>
            <a:pPr marL="0" indent="0">
              <a:buNone/>
            </a:pPr>
            <a:r>
              <a:rPr lang="en-US" altLang="en-US" sz="2400" b="1" dirty="0">
                <a:latin typeface="Garamond" pitchFamily="18" charset="0"/>
              </a:rPr>
              <a:t>Complete Attachment A, MWBE Form</a:t>
            </a:r>
          </a:p>
          <a:p>
            <a:pPr>
              <a:buNone/>
            </a:pPr>
            <a:r>
              <a:rPr lang="en-US" altLang="en-US" sz="2400" dirty="0">
                <a:latin typeface="Garamond" panose="02020404030301010803" pitchFamily="18" charset="0"/>
              </a:rPr>
              <a:t>	- Include sub-contractor letter of commitment </a:t>
            </a:r>
          </a:p>
          <a:p>
            <a:pPr marL="0" indent="0">
              <a:buNone/>
            </a:pPr>
            <a:r>
              <a:rPr lang="en-US" altLang="en-US" sz="2400" b="1" dirty="0">
                <a:latin typeface="Garamond" pitchFamily="18" charset="0"/>
              </a:rPr>
              <a:t>Goals for Proposal</a:t>
            </a:r>
          </a:p>
          <a:p>
            <a:pPr>
              <a:buNone/>
            </a:pPr>
            <a:r>
              <a:rPr lang="en-US" altLang="en-US" sz="2400" dirty="0">
                <a:latin typeface="Garamond" pitchFamily="18" charset="0"/>
              </a:rPr>
              <a:t>	- 8% Minority Business Enterprise</a:t>
            </a:r>
          </a:p>
          <a:p>
            <a:pPr>
              <a:buNone/>
            </a:pPr>
            <a:r>
              <a:rPr lang="en-US" altLang="en-US" sz="2400" dirty="0">
                <a:latin typeface="Garamond" pitchFamily="18" charset="0"/>
              </a:rPr>
              <a:t>	- 8% Women’s Business Enterprise</a:t>
            </a:r>
          </a:p>
          <a:p>
            <a:endParaRPr lang="en-US" sz="2400" dirty="0">
              <a:latin typeface="Garamond" panose="02020404030301010803" pitchFamily="18" charset="0"/>
            </a:endParaRPr>
          </a:p>
        </p:txBody>
      </p:sp>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7" name="Picture 6"/>
          <p:cNvPicPr>
            <a:picLocks noChangeAspect="1"/>
          </p:cNvPicPr>
          <p:nvPr/>
        </p:nvPicPr>
        <p:blipFill>
          <a:blip r:embed="rId5"/>
          <a:stretch>
            <a:fillRect/>
          </a:stretch>
        </p:blipFill>
        <p:spPr>
          <a:xfrm>
            <a:off x="7674737" y="5410200"/>
            <a:ext cx="1469263" cy="1447800"/>
          </a:xfrm>
          <a:prstGeom prst="rect">
            <a:avLst/>
          </a:prstGeom>
        </p:spPr>
      </p:pic>
    </p:spTree>
    <p:extLst>
      <p:ext uri="{BB962C8B-B14F-4D97-AF65-F5344CB8AC3E}">
        <p14:creationId xmlns:p14="http://schemas.microsoft.com/office/powerpoint/2010/main" val="3966845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609344"/>
          </a:xfrm>
        </p:spPr>
        <p:txBody>
          <a:bodyPr>
            <a:normAutofit/>
          </a:bodyPr>
          <a:lstStyle/>
          <a:p>
            <a:pPr algn="ctr"/>
            <a:r>
              <a:rPr lang="en-US" sz="4800" b="1" dirty="0">
                <a:latin typeface="Garamond" pitchFamily="18" charset="0"/>
              </a:rPr>
              <a:t>Minority and Women’s Business Enterprises</a:t>
            </a:r>
          </a:p>
        </p:txBody>
      </p:sp>
      <p:sp>
        <p:nvSpPr>
          <p:cNvPr id="7" name="Rectangle 3"/>
          <p:cNvSpPr>
            <a:spLocks noGrp="1" noChangeArrowheads="1"/>
          </p:cNvSpPr>
          <p:nvPr>
            <p:ph idx="1"/>
          </p:nvPr>
        </p:nvSpPr>
        <p:spPr>
          <a:xfrm>
            <a:off x="0" y="1828800"/>
            <a:ext cx="9144000" cy="4343400"/>
          </a:xfrm>
        </p:spPr>
        <p:txBody>
          <a:bodyPr>
            <a:noAutofit/>
          </a:bodyPr>
          <a:lstStyle/>
          <a:p>
            <a:pPr marL="0" indent="0">
              <a:lnSpc>
                <a:spcPct val="110000"/>
              </a:lnSpc>
              <a:buNone/>
              <a:defRPr/>
            </a:pPr>
            <a:r>
              <a:rPr lang="en-US" sz="2400" b="1" dirty="0">
                <a:latin typeface="Garamond" pitchFamily="18" charset="0"/>
              </a:rPr>
              <a:t>Prime contractors must ensure that the proposed subcontractors meet the following criteria:</a:t>
            </a:r>
          </a:p>
          <a:p>
            <a:pPr lvl="0"/>
            <a:r>
              <a:rPr lang="en-US" sz="2400" dirty="0">
                <a:latin typeface="Garamond" pitchFamily="18" charset="0"/>
              </a:rPr>
              <a:t>Are listed in the IDOA Directory of Certified Firms, on or before the proposal due date, national diversity plans are generally not accepted. The directory can be found here: </a:t>
            </a:r>
            <a:r>
              <a:rPr lang="en-US" sz="2400" dirty="0">
                <a:latin typeface="Garamond" panose="02020404030301010803" pitchFamily="18" charset="0"/>
                <a:hlinkClick r:id="rId3"/>
              </a:rPr>
              <a:t>http://</a:t>
            </a:r>
            <a:r>
              <a:rPr lang="en-US" sz="2400" dirty="0" smtClean="0">
                <a:latin typeface="Garamond" panose="02020404030301010803" pitchFamily="18" charset="0"/>
                <a:hlinkClick r:id="rId3"/>
              </a:rPr>
              <a:t>www.in.gov/idoa/mwbe/2743.htm</a:t>
            </a:r>
            <a:r>
              <a:rPr lang="en-US" sz="2400" dirty="0" smtClean="0">
                <a:latin typeface="Garamond" panose="02020404030301010803" pitchFamily="18" charset="0"/>
              </a:rPr>
              <a:t> </a:t>
            </a:r>
          </a:p>
          <a:p>
            <a:r>
              <a:rPr lang="en-US" sz="2400" b="1" dirty="0">
                <a:latin typeface="Garamond" pitchFamily="18" charset="0"/>
              </a:rPr>
              <a:t>Serve a </a:t>
            </a:r>
            <a:r>
              <a:rPr lang="en-US" sz="2400" b="1" dirty="0" smtClean="0">
                <a:latin typeface="Garamond" pitchFamily="18" charset="0"/>
              </a:rPr>
              <a:t>Valuable Scope Contribution (VSC) on </a:t>
            </a:r>
            <a:r>
              <a:rPr lang="en-US" sz="2400" b="1" dirty="0">
                <a:latin typeface="Garamond" pitchFamily="18" charset="0"/>
              </a:rPr>
              <a:t>the engagement, as confirmed by the State.</a:t>
            </a:r>
          </a:p>
          <a:p>
            <a:r>
              <a:rPr lang="en-US" sz="2400" dirty="0">
                <a:latin typeface="Garamond" pitchFamily="18" charset="0"/>
              </a:rPr>
              <a:t>Provide the goods or services specific to the contract and within the industry area for which it is certified</a:t>
            </a:r>
          </a:p>
        </p:txBody>
      </p:sp>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2" name="Picture 1"/>
          <p:cNvPicPr>
            <a:picLocks noChangeAspect="1"/>
          </p:cNvPicPr>
          <p:nvPr/>
        </p:nvPicPr>
        <p:blipFill>
          <a:blip r:embed="rId4"/>
          <a:stretch>
            <a:fillRect/>
          </a:stretch>
        </p:blipFill>
        <p:spPr>
          <a:xfrm>
            <a:off x="7674737" y="5486400"/>
            <a:ext cx="1469263" cy="1371600"/>
          </a:xfrm>
          <a:prstGeom prst="rect">
            <a:avLst/>
          </a:prstGeom>
        </p:spPr>
      </p:pic>
    </p:spTree>
    <p:extLst>
      <p:ext uri="{BB962C8B-B14F-4D97-AF65-F5344CB8AC3E}">
        <p14:creationId xmlns:p14="http://schemas.microsoft.com/office/powerpoint/2010/main" val="396542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609344"/>
          </a:xfrm>
        </p:spPr>
        <p:txBody>
          <a:bodyPr>
            <a:normAutofit/>
          </a:bodyPr>
          <a:lstStyle/>
          <a:p>
            <a:pPr algn="ctr"/>
            <a:r>
              <a:rPr lang="en-US" sz="4800" b="1" dirty="0">
                <a:latin typeface="Garamond" pitchFamily="18" charset="0"/>
              </a:rPr>
              <a:t>Minority and Women’s Business Enterprises</a:t>
            </a:r>
          </a:p>
        </p:txBody>
      </p:sp>
      <p:sp>
        <p:nvSpPr>
          <p:cNvPr id="7" name="Rectangle 3"/>
          <p:cNvSpPr>
            <a:spLocks noGrp="1" noChangeArrowheads="1"/>
          </p:cNvSpPr>
          <p:nvPr>
            <p:ph idx="1"/>
          </p:nvPr>
        </p:nvSpPr>
        <p:spPr>
          <a:xfrm>
            <a:off x="0" y="1886841"/>
            <a:ext cx="9144000" cy="4050792"/>
          </a:xfrm>
        </p:spPr>
        <p:txBody>
          <a:bodyPr>
            <a:noAutofit/>
          </a:bodyPr>
          <a:lstStyle/>
          <a:p>
            <a:pPr marL="0" indent="0">
              <a:buNone/>
            </a:pPr>
            <a:r>
              <a:rPr lang="en-US" sz="2400" b="1" dirty="0" smtClean="0">
                <a:latin typeface="Garamond" panose="02020404030301010803" pitchFamily="18" charset="0"/>
              </a:rPr>
              <a:t>Prime </a:t>
            </a:r>
            <a:r>
              <a:rPr lang="en-US" sz="2400" b="1" dirty="0">
                <a:latin typeface="Garamond" panose="02020404030301010803" pitchFamily="18" charset="0"/>
              </a:rPr>
              <a:t>contractors should note the following: </a:t>
            </a:r>
          </a:p>
          <a:p>
            <a:pPr lvl="0"/>
            <a:r>
              <a:rPr lang="en-US" sz="2400" dirty="0" smtClean="0">
                <a:latin typeface="Garamond" panose="02020404030301010803" pitchFamily="18" charset="0"/>
              </a:rPr>
              <a:t>Subcontractors’ MBE/WBE </a:t>
            </a:r>
            <a:r>
              <a:rPr lang="en-US" sz="2400" dirty="0">
                <a:latin typeface="Garamond" panose="02020404030301010803" pitchFamily="18" charset="0"/>
              </a:rPr>
              <a:t>Certification </a:t>
            </a:r>
            <a:r>
              <a:rPr lang="en-US" sz="2400" dirty="0" smtClean="0">
                <a:latin typeface="Garamond" panose="02020404030301010803" pitchFamily="18" charset="0"/>
              </a:rPr>
              <a:t>Letter, </a:t>
            </a:r>
            <a:r>
              <a:rPr lang="en-US" sz="2400" dirty="0">
                <a:latin typeface="Garamond" panose="02020404030301010803" pitchFamily="18" charset="0"/>
              </a:rPr>
              <a:t>provided by IDOA, must </a:t>
            </a:r>
            <a:r>
              <a:rPr lang="en-US" sz="2400" dirty="0" smtClean="0">
                <a:latin typeface="Garamond" panose="02020404030301010803" pitchFamily="18" charset="0"/>
              </a:rPr>
              <a:t>accompany the </a:t>
            </a:r>
            <a:r>
              <a:rPr lang="en-US" sz="2400" dirty="0">
                <a:latin typeface="Garamond" panose="02020404030301010803" pitchFamily="18" charset="0"/>
              </a:rPr>
              <a:t>proposal to show current status of certification.</a:t>
            </a:r>
          </a:p>
          <a:p>
            <a:pPr lvl="0"/>
            <a:r>
              <a:rPr lang="en-US" sz="2400" dirty="0">
                <a:latin typeface="Garamond" panose="02020404030301010803" pitchFamily="18" charset="0"/>
              </a:rPr>
              <a:t>Each firm may only serve as one classification – MBE, </a:t>
            </a:r>
            <a:r>
              <a:rPr lang="en-US" sz="2400" dirty="0" smtClean="0">
                <a:latin typeface="Garamond" panose="02020404030301010803" pitchFamily="18" charset="0"/>
              </a:rPr>
              <a:t>WBE, or IVOSB (</a:t>
            </a:r>
            <a:r>
              <a:rPr lang="en-US" sz="2400" dirty="0">
                <a:latin typeface="Garamond" panose="02020404030301010803" pitchFamily="18" charset="0"/>
              </a:rPr>
              <a:t>see section 1.22)</a:t>
            </a:r>
          </a:p>
          <a:p>
            <a:pPr lvl="0"/>
            <a:r>
              <a:rPr lang="en-US" sz="2400" dirty="0" smtClean="0">
                <a:latin typeface="Garamond" panose="02020404030301010803" pitchFamily="18" charset="0"/>
              </a:rPr>
              <a:t>Pursuant to </a:t>
            </a:r>
            <a:r>
              <a:rPr lang="en-US" sz="2400" dirty="0">
                <a:latin typeface="Garamond" panose="02020404030301010803" pitchFamily="18" charset="0"/>
              </a:rPr>
              <a:t>25 IAC 5-6-2(b)(</a:t>
            </a:r>
            <a:r>
              <a:rPr lang="en-US" sz="2400" dirty="0" smtClean="0">
                <a:latin typeface="Garamond" panose="02020404030301010803" pitchFamily="18" charset="0"/>
              </a:rPr>
              <a:t>d), a </a:t>
            </a:r>
            <a:r>
              <a:rPr lang="en-US" sz="2400" dirty="0">
                <a:latin typeface="Garamond" panose="02020404030301010803" pitchFamily="18" charset="0"/>
              </a:rPr>
              <a:t>Prime Contractor who is </a:t>
            </a:r>
            <a:r>
              <a:rPr lang="en-US" sz="2400" dirty="0" smtClean="0">
                <a:latin typeface="Garamond" panose="02020404030301010803" pitchFamily="18" charset="0"/>
              </a:rPr>
              <a:t>a </a:t>
            </a:r>
            <a:r>
              <a:rPr lang="en-US" sz="2400" dirty="0">
                <a:latin typeface="Garamond" panose="02020404030301010803" pitchFamily="18" charset="0"/>
              </a:rPr>
              <a:t>MBE or WBE must meet subcontractor goals by using other listed certified firms.  Certified Prime Contractors cannot count their own workforce or companies to meet this requirement</a:t>
            </a:r>
            <a:r>
              <a:rPr lang="en-US" sz="2400" dirty="0" smtClean="0">
                <a:latin typeface="Garamond" panose="02020404030301010803" pitchFamily="18" charset="0"/>
              </a:rPr>
              <a:t>.</a:t>
            </a:r>
            <a:endParaRPr lang="en-US" sz="2400" dirty="0">
              <a:latin typeface="Garamond" panose="02020404030301010803" pitchFamily="18" charset="0"/>
            </a:endParaRPr>
          </a:p>
        </p:txBody>
      </p:sp>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2" name="Picture 1"/>
          <p:cNvPicPr>
            <a:picLocks noChangeAspect="1"/>
          </p:cNvPicPr>
          <p:nvPr/>
        </p:nvPicPr>
        <p:blipFill>
          <a:blip r:embed="rId3"/>
          <a:stretch>
            <a:fillRect/>
          </a:stretch>
        </p:blipFill>
        <p:spPr>
          <a:xfrm>
            <a:off x="7674737" y="5410200"/>
            <a:ext cx="1469263" cy="1480127"/>
          </a:xfrm>
          <a:prstGeom prst="rect">
            <a:avLst/>
          </a:prstGeom>
        </p:spPr>
      </p:pic>
    </p:spTree>
    <p:extLst>
      <p:ext uri="{BB962C8B-B14F-4D97-AF65-F5344CB8AC3E}">
        <p14:creationId xmlns:p14="http://schemas.microsoft.com/office/powerpoint/2010/main" val="234496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2" name="Picture 1"/>
          <p:cNvPicPr>
            <a:picLocks noChangeAspect="1"/>
          </p:cNvPicPr>
          <p:nvPr/>
        </p:nvPicPr>
        <p:blipFill>
          <a:blip r:embed="rId3"/>
          <a:stretch>
            <a:fillRect/>
          </a:stretch>
        </p:blipFill>
        <p:spPr>
          <a:xfrm>
            <a:off x="2133600" y="76200"/>
            <a:ext cx="4724400" cy="6096000"/>
          </a:xfrm>
          <a:prstGeom prst="rect">
            <a:avLst/>
          </a:prstGeom>
        </p:spPr>
      </p:pic>
      <p:pic>
        <p:nvPicPr>
          <p:cNvPr id="3" name="Picture 2"/>
          <p:cNvPicPr>
            <a:picLocks noChangeAspect="1"/>
          </p:cNvPicPr>
          <p:nvPr/>
        </p:nvPicPr>
        <p:blipFill>
          <a:blip r:embed="rId4"/>
          <a:stretch>
            <a:fillRect/>
          </a:stretch>
        </p:blipFill>
        <p:spPr>
          <a:xfrm>
            <a:off x="7674737" y="5410200"/>
            <a:ext cx="1469263" cy="1447800"/>
          </a:xfrm>
          <a:prstGeom prst="rect">
            <a:avLst/>
          </a:prstGeom>
        </p:spPr>
      </p:pic>
    </p:spTree>
    <p:extLst>
      <p:ext uri="{BB962C8B-B14F-4D97-AF65-F5344CB8AC3E}">
        <p14:creationId xmlns:p14="http://schemas.microsoft.com/office/powerpoint/2010/main" val="4072702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6" name="Picture 5"/>
          <p:cNvPicPr>
            <a:picLocks noChangeAspect="1"/>
          </p:cNvPicPr>
          <p:nvPr/>
        </p:nvPicPr>
        <p:blipFill>
          <a:blip r:embed="rId3"/>
          <a:stretch>
            <a:fillRect/>
          </a:stretch>
        </p:blipFill>
        <p:spPr>
          <a:xfrm>
            <a:off x="2133600" y="228600"/>
            <a:ext cx="4641403" cy="5943600"/>
          </a:xfrm>
          <a:prstGeom prst="rect">
            <a:avLst/>
          </a:prstGeom>
        </p:spPr>
      </p:pic>
      <p:pic>
        <p:nvPicPr>
          <p:cNvPr id="2" name="Picture 1"/>
          <p:cNvPicPr>
            <a:picLocks noChangeAspect="1"/>
          </p:cNvPicPr>
          <p:nvPr/>
        </p:nvPicPr>
        <p:blipFill>
          <a:blip r:embed="rId4"/>
          <a:stretch>
            <a:fillRect/>
          </a:stretch>
        </p:blipFill>
        <p:spPr>
          <a:xfrm>
            <a:off x="7674737" y="5410200"/>
            <a:ext cx="1469263" cy="1447800"/>
          </a:xfrm>
          <a:prstGeom prst="rect">
            <a:avLst/>
          </a:prstGeom>
        </p:spPr>
      </p:pic>
    </p:spTree>
    <p:extLst>
      <p:ext uri="{BB962C8B-B14F-4D97-AF65-F5344CB8AC3E}">
        <p14:creationId xmlns:p14="http://schemas.microsoft.com/office/powerpoint/2010/main" val="372129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208216"/>
            <a:ext cx="9144000" cy="1076794"/>
          </a:xfrm>
        </p:spPr>
        <p:txBody>
          <a:bodyPr>
            <a:noAutofit/>
          </a:bodyPr>
          <a:lstStyle/>
          <a:p>
            <a:pPr algn="ctr"/>
            <a:r>
              <a:rPr lang="en-US" sz="4400" b="1" dirty="0">
                <a:latin typeface="Garamond" pitchFamily="18" charset="0"/>
              </a:rPr>
              <a:t>Minority </a:t>
            </a:r>
            <a:r>
              <a:rPr lang="en-US" sz="4000" b="1" dirty="0">
                <a:latin typeface="Garamond" pitchFamily="18" charset="0"/>
              </a:rPr>
              <a:t>and</a:t>
            </a:r>
            <a:r>
              <a:rPr lang="en-US" sz="4400" b="1" dirty="0">
                <a:latin typeface="Garamond" pitchFamily="18" charset="0"/>
              </a:rPr>
              <a:t> Women’s Business Enterprises</a:t>
            </a:r>
          </a:p>
        </p:txBody>
      </p:sp>
      <p:sp>
        <p:nvSpPr>
          <p:cNvPr id="17" name="TextBox 16"/>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18" name="Picture 17">
            <a:extLst>
              <a:ext uri="{FF2B5EF4-FFF2-40B4-BE49-F238E27FC236}">
                <a16:creationId xmlns="" xmlns:a16="http://schemas.microsoft.com/office/drawing/2014/main" id="{DF2A9274-4E59-4F35-914F-CE86FDEB295E}"/>
              </a:ext>
            </a:extLst>
          </p:cNvPr>
          <p:cNvPicPr>
            <a:picLocks noChangeAspect="1"/>
          </p:cNvPicPr>
          <p:nvPr/>
        </p:nvPicPr>
        <p:blipFill rotWithShape="1">
          <a:blip r:embed="rId3">
            <a:extLst>
              <a:ext uri="{28A0092B-C50C-407E-A947-70E740481C1C}">
                <a14:useLocalDpi xmlns:a14="http://schemas.microsoft.com/office/drawing/2010/main" val="0"/>
              </a:ext>
            </a:extLst>
          </a:blip>
          <a:srcRect l="5432" t="-1" r="5482" b="62223"/>
          <a:stretch/>
        </p:blipFill>
        <p:spPr>
          <a:xfrm>
            <a:off x="976934" y="1387919"/>
            <a:ext cx="7220373" cy="3962400"/>
          </a:xfrm>
          <a:prstGeom prst="rect">
            <a:avLst/>
          </a:prstGeom>
        </p:spPr>
      </p:pic>
      <p:sp>
        <p:nvSpPr>
          <p:cNvPr id="8" name="Rectangle 7"/>
          <p:cNvSpPr/>
          <p:nvPr/>
        </p:nvSpPr>
        <p:spPr>
          <a:xfrm>
            <a:off x="1524000" y="18288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31624" y="2133600"/>
            <a:ext cx="762000" cy="19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07137" y="2895600"/>
            <a:ext cx="8532063" cy="1737666"/>
            <a:chOff x="152400" y="2473774"/>
            <a:chExt cx="8836863" cy="2266904"/>
          </a:xfrm>
        </p:grpSpPr>
        <p:sp>
          <p:nvSpPr>
            <p:cNvPr id="21" name="Right Arrow 20"/>
            <p:cNvSpPr/>
            <p:nvPr/>
          </p:nvSpPr>
          <p:spPr>
            <a:xfrm>
              <a:off x="152400" y="2862913"/>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22" name="Right Arrow 21"/>
            <p:cNvSpPr/>
            <p:nvPr/>
          </p:nvSpPr>
          <p:spPr>
            <a:xfrm>
              <a:off x="152400" y="4512078"/>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23" name="Right Arrow 22">
              <a:extLst>
                <a:ext uri="{FF2B5EF4-FFF2-40B4-BE49-F238E27FC236}">
                  <a16:creationId xmlns="" xmlns:a16="http://schemas.microsoft.com/office/drawing/2014/main" id="{3C1EBB96-8503-5E4D-9355-44E570137604}"/>
                </a:ext>
              </a:extLst>
            </p:cNvPr>
            <p:cNvSpPr/>
            <p:nvPr/>
          </p:nvSpPr>
          <p:spPr>
            <a:xfrm>
              <a:off x="152400" y="41910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24" name="Right Arrow 10">
              <a:extLst>
                <a:ext uri="{FF2B5EF4-FFF2-40B4-BE49-F238E27FC236}">
                  <a16:creationId xmlns="" xmlns:a16="http://schemas.microsoft.com/office/drawing/2014/main" id="{0B59D8D5-1A76-4A81-B70D-CA2B82D74BEA}"/>
                </a:ext>
              </a:extLst>
            </p:cNvPr>
            <p:cNvSpPr/>
            <p:nvPr/>
          </p:nvSpPr>
          <p:spPr>
            <a:xfrm>
              <a:off x="152400" y="2473774"/>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sp>
          <p:nvSpPr>
            <p:cNvPr id="25" name="Right Arrow 24"/>
            <p:cNvSpPr/>
            <p:nvPr/>
          </p:nvSpPr>
          <p:spPr>
            <a:xfrm rot="10800000">
              <a:off x="8303463" y="4512078"/>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Garamond" pitchFamily="18" charset="0"/>
              </a:endParaRPr>
            </a:p>
          </p:txBody>
        </p:sp>
      </p:grpSp>
      <p:pic>
        <p:nvPicPr>
          <p:cNvPr id="2" name="Picture 1"/>
          <p:cNvPicPr>
            <a:picLocks noChangeAspect="1"/>
          </p:cNvPicPr>
          <p:nvPr/>
        </p:nvPicPr>
        <p:blipFill>
          <a:blip r:embed="rId4"/>
          <a:stretch>
            <a:fillRect/>
          </a:stretch>
        </p:blipFill>
        <p:spPr>
          <a:xfrm>
            <a:off x="7674737" y="5486400"/>
            <a:ext cx="1469263" cy="1371600"/>
          </a:xfrm>
          <a:prstGeom prst="rect">
            <a:avLst/>
          </a:prstGeom>
        </p:spPr>
      </p:pic>
    </p:spTree>
    <p:extLst>
      <p:ext uri="{BB962C8B-B14F-4D97-AF65-F5344CB8AC3E}">
        <p14:creationId xmlns:p14="http://schemas.microsoft.com/office/powerpoint/2010/main" val="234021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676400"/>
          </a:xfrm>
          <a:ln w="57150">
            <a:noFill/>
          </a:ln>
        </p:spPr>
        <p:txBody>
          <a:bodyPr/>
          <a:lstStyle/>
          <a:p>
            <a:pPr algn="ctr" eaLnBrk="1" hangingPunct="1"/>
            <a:r>
              <a:rPr lang="en-US" sz="5400" b="1" dirty="0" smtClean="0">
                <a:latin typeface="Garamond" pitchFamily="18" charset="0"/>
              </a:rPr>
              <a:t>Agenda</a:t>
            </a:r>
          </a:p>
        </p:txBody>
      </p:sp>
      <p:sp>
        <p:nvSpPr>
          <p:cNvPr id="7" name="Rectangle 3"/>
          <p:cNvSpPr>
            <a:spLocks noGrp="1" noChangeArrowheads="1"/>
          </p:cNvSpPr>
          <p:nvPr>
            <p:ph idx="1"/>
          </p:nvPr>
        </p:nvSpPr>
        <p:spPr>
          <a:xfrm>
            <a:off x="0" y="1676400"/>
            <a:ext cx="9144000" cy="4449763"/>
          </a:xfrm>
        </p:spPr>
        <p:txBody>
          <a:bodyPr/>
          <a:lstStyle/>
          <a:p>
            <a:pPr eaLnBrk="1" hangingPunct="1"/>
            <a:r>
              <a:rPr lang="en-US" sz="2800" dirty="0" smtClean="0">
                <a:latin typeface="Garamond" pitchFamily="18" charset="0"/>
              </a:rPr>
              <a:t>General Information</a:t>
            </a:r>
          </a:p>
          <a:p>
            <a:pPr eaLnBrk="1" hangingPunct="1"/>
            <a:r>
              <a:rPr lang="en-US" sz="2800" dirty="0" smtClean="0">
                <a:latin typeface="Garamond" pitchFamily="18" charset="0"/>
              </a:rPr>
              <a:t>Purpose of RFP</a:t>
            </a:r>
          </a:p>
          <a:p>
            <a:pPr eaLnBrk="1" hangingPunct="1"/>
            <a:r>
              <a:rPr lang="en-US" sz="2800" dirty="0" smtClean="0">
                <a:latin typeface="Garamond" pitchFamily="18" charset="0"/>
              </a:rPr>
              <a:t>Key Dates</a:t>
            </a:r>
          </a:p>
          <a:p>
            <a:pPr eaLnBrk="1" hangingPunct="1"/>
            <a:r>
              <a:rPr lang="en-US" sz="2800" dirty="0" smtClean="0">
                <a:latin typeface="Garamond" pitchFamily="18" charset="0"/>
              </a:rPr>
              <a:t>Proposal Preparation &amp; Evaluation</a:t>
            </a:r>
          </a:p>
          <a:p>
            <a:pPr eaLnBrk="1" hangingPunct="1"/>
            <a:r>
              <a:rPr lang="en-US" sz="2800" dirty="0" smtClean="0">
                <a:latin typeface="Garamond" pitchFamily="18" charset="0"/>
              </a:rPr>
              <a:t>Minority and Women’s Business Enterprises (M/WBE)</a:t>
            </a:r>
          </a:p>
          <a:p>
            <a:pPr eaLnBrk="1" hangingPunct="1"/>
            <a:r>
              <a:rPr lang="en-US" sz="2800" dirty="0" smtClean="0">
                <a:latin typeface="Garamond" pitchFamily="18" charset="0"/>
              </a:rPr>
              <a:t>Indiana Veteran Owned Small Business (IVOSB)</a:t>
            </a:r>
          </a:p>
          <a:p>
            <a:pPr eaLnBrk="1" hangingPunct="1"/>
            <a:r>
              <a:rPr lang="en-US" sz="2800" dirty="0" smtClean="0">
                <a:latin typeface="Garamond" pitchFamily="18" charset="0"/>
              </a:rPr>
              <a:t>Question and Answer Session</a:t>
            </a:r>
          </a:p>
          <a:p>
            <a:pPr eaLnBrk="1" hangingPunct="1">
              <a:buFontTx/>
              <a:buNone/>
            </a:pPr>
            <a:endParaRPr lang="en-US" sz="2800" dirty="0" smtClean="0">
              <a:latin typeface="Garamond" pitchFamily="18" charset="0"/>
            </a:endParaRPr>
          </a:p>
        </p:txBody>
      </p:sp>
      <p:pic>
        <p:nvPicPr>
          <p:cNvPr id="2" name="Picture 1"/>
          <p:cNvPicPr>
            <a:picLocks noChangeAspect="1"/>
          </p:cNvPicPr>
          <p:nvPr/>
        </p:nvPicPr>
        <p:blipFill>
          <a:blip r:embed="rId2"/>
          <a:stretch>
            <a:fillRect/>
          </a:stretch>
        </p:blipFill>
        <p:spPr>
          <a:xfrm>
            <a:off x="7674737" y="5486400"/>
            <a:ext cx="1469263" cy="1367419"/>
          </a:xfrm>
          <a:prstGeom prst="rect">
            <a:avLst/>
          </a:prstGeom>
        </p:spPr>
      </p:pic>
    </p:spTree>
    <p:extLst>
      <p:ext uri="{BB962C8B-B14F-4D97-AF65-F5344CB8AC3E}">
        <p14:creationId xmlns:p14="http://schemas.microsoft.com/office/powerpoint/2010/main" val="2221401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545" y="270101"/>
            <a:ext cx="9132455" cy="543296"/>
          </a:xfrm>
        </p:spPr>
        <p:txBody>
          <a:bodyPr>
            <a:noAutofit/>
          </a:bodyPr>
          <a:lstStyle/>
          <a:p>
            <a:pPr algn="ctr"/>
            <a:r>
              <a:rPr lang="en-US" sz="3600" b="1" dirty="0">
                <a:latin typeface="Garamond" pitchFamily="18" charset="0"/>
              </a:rPr>
              <a:t>Minority and Women’s Business Enterprises</a:t>
            </a:r>
          </a:p>
        </p:txBody>
      </p:sp>
      <p:sp>
        <p:nvSpPr>
          <p:cNvPr id="7" name="Content Placeholder 2"/>
          <p:cNvSpPr>
            <a:spLocks noGrp="1"/>
          </p:cNvSpPr>
          <p:nvPr>
            <p:ph idx="1"/>
          </p:nvPr>
        </p:nvSpPr>
        <p:spPr>
          <a:xfrm>
            <a:off x="480579" y="1219200"/>
            <a:ext cx="8077200" cy="4488131"/>
          </a:xfrm>
        </p:spPr>
        <p:txBody>
          <a:bodyPr>
            <a:noAutofit/>
          </a:bodyPr>
          <a:lstStyle/>
          <a:p>
            <a:pPr marL="86916" indent="-86916"/>
            <a:r>
              <a:rPr lang="en-US" sz="1800" b="1" dirty="0">
                <a:latin typeface="Garamond" panose="02020404030301010803" pitchFamily="18" charset="0"/>
              </a:rPr>
              <a:t>New Process </a:t>
            </a:r>
            <a:r>
              <a:rPr lang="en-US" sz="1800" dirty="0">
                <a:latin typeface="Garamond" panose="02020404030301010803" pitchFamily="18" charset="0"/>
              </a:rPr>
              <a:t>– Effective 2014, MWBE scoring is conducted based on 10 points plus a possible 2 bonus points scale</a:t>
            </a:r>
          </a:p>
          <a:p>
            <a:pPr marL="484680" lvl="1" indent="-86916"/>
            <a:r>
              <a:rPr lang="en-US" sz="1800" dirty="0">
                <a:latin typeface="Garamond" panose="02020404030301010803" pitchFamily="18" charset="0"/>
              </a:rPr>
              <a:t>MBE: Possible 5 points + 1 bonus point</a:t>
            </a:r>
          </a:p>
          <a:p>
            <a:pPr marL="484680" lvl="1" indent="-86916"/>
            <a:r>
              <a:rPr lang="en-US" sz="1800" dirty="0">
                <a:latin typeface="Garamond" panose="02020404030301010803" pitchFamily="18" charset="0"/>
              </a:rPr>
              <a:t>WBE: Possible 5 points + 1 bonus point</a:t>
            </a:r>
          </a:p>
          <a:p>
            <a:pPr marL="86916" indent="-86916"/>
            <a:r>
              <a:rPr lang="en-US" sz="1800" b="1" dirty="0">
                <a:latin typeface="Garamond" panose="02020404030301010803" pitchFamily="18" charset="0"/>
              </a:rPr>
              <a:t>Professional Services Scoring Methodology:</a:t>
            </a:r>
          </a:p>
          <a:p>
            <a:pPr marL="259556" lvl="1" indent="-85725">
              <a:buFont typeface="Calibri" pitchFamily="34" charset="0"/>
              <a:buChar char="-"/>
            </a:pPr>
            <a:r>
              <a:rPr lang="en-US" sz="1800" dirty="0">
                <a:latin typeface="Garamond" panose="02020404030301010803" pitchFamily="18" charset="0"/>
              </a:rPr>
              <a:t>The points will be awarded on the following schedule:</a:t>
            </a:r>
            <a:br>
              <a:rPr lang="en-US" sz="1800" dirty="0">
                <a:latin typeface="Garamond" panose="02020404030301010803" pitchFamily="18" charset="0"/>
              </a:rPr>
            </a:br>
            <a:endParaRPr lang="en-US" sz="1800" dirty="0">
              <a:latin typeface="Garamond" panose="02020404030301010803" pitchFamily="18" charset="0"/>
            </a:endParaRPr>
          </a:p>
          <a:p>
            <a:pPr marL="173831" lvl="1" indent="0">
              <a:buNone/>
            </a:pPr>
            <a:r>
              <a:rPr lang="en-US" sz="1800" dirty="0">
                <a:latin typeface="Garamond" panose="02020404030301010803" pitchFamily="18" charset="0"/>
              </a:rPr>
              <a:t/>
            </a:r>
            <a:br>
              <a:rPr lang="en-US" sz="1800" dirty="0">
                <a:latin typeface="Garamond" panose="02020404030301010803" pitchFamily="18" charset="0"/>
              </a:rPr>
            </a:br>
            <a:r>
              <a:rPr lang="en-US" sz="1600" dirty="0" smtClean="0">
                <a:latin typeface="Garamond" panose="02020404030301010803" pitchFamily="18" charset="0"/>
              </a:rPr>
              <a:t>Fractional </a:t>
            </a:r>
            <a:r>
              <a:rPr lang="en-US" sz="1600" dirty="0">
                <a:latin typeface="Garamond" panose="02020404030301010803" pitchFamily="18" charset="0"/>
              </a:rPr>
              <a:t>percentages will be rounded up or down to the nearest whole percentage</a:t>
            </a:r>
          </a:p>
          <a:p>
            <a:pPr marL="259556" lvl="1" indent="-85725">
              <a:buFont typeface="Calibri" pitchFamily="34" charset="0"/>
              <a:buChar char="-"/>
            </a:pPr>
            <a:r>
              <a:rPr lang="en-US" sz="1600" dirty="0">
                <a:latin typeface="Garamond" panose="02020404030301010803" pitchFamily="18" charset="0"/>
              </a:rPr>
              <a:t>If the respondent’s commitment percentage is rounded down to 0% for MBE or WBE participation the respondent will receive 0 points. </a:t>
            </a:r>
          </a:p>
          <a:p>
            <a:pPr marL="259556" lvl="1" indent="-85725">
              <a:buFont typeface="Calibri" pitchFamily="34" charset="0"/>
              <a:buChar char="-"/>
            </a:pPr>
            <a:r>
              <a:rPr lang="en-US" sz="1600" dirty="0">
                <a:latin typeface="Garamond" panose="02020404030301010803" pitchFamily="18" charset="0"/>
              </a:rPr>
              <a:t>Submissions of 0% participation will result in a deduction of 1 point in each category</a:t>
            </a:r>
          </a:p>
          <a:p>
            <a:pPr marL="259556" lvl="1" indent="-85725">
              <a:buFont typeface="Calibri" pitchFamily="34" charset="0"/>
              <a:buChar char="-"/>
            </a:pPr>
            <a:r>
              <a:rPr lang="en-US" sz="1600" dirty="0">
                <a:latin typeface="Garamond" panose="02020404030301010803" pitchFamily="18" charset="0"/>
              </a:rPr>
              <a:t>The highest submission which exceeds the goal in each category will receive 6 points (5 points plus 1 bonus point). In case of a tie both firms will receive 6 points</a:t>
            </a:r>
          </a:p>
        </p:txBody>
      </p:sp>
      <p:graphicFrame>
        <p:nvGraphicFramePr>
          <p:cNvPr id="8" name="Table 7"/>
          <p:cNvGraphicFramePr>
            <a:graphicFrameLocks noGrp="1"/>
          </p:cNvGraphicFramePr>
          <p:nvPr>
            <p:extLst/>
          </p:nvPr>
        </p:nvGraphicFramePr>
        <p:xfrm>
          <a:off x="1295400" y="3124200"/>
          <a:ext cx="4079172" cy="504754"/>
        </p:xfrm>
        <a:graphic>
          <a:graphicData uri="http://schemas.openxmlformats.org/drawingml/2006/table">
            <a:tbl>
              <a:tblPr/>
              <a:tblGrid>
                <a:gridCol w="386095"/>
                <a:gridCol w="431083"/>
                <a:gridCol w="431083"/>
                <a:gridCol w="513002"/>
                <a:gridCol w="511658"/>
                <a:gridCol w="431083"/>
                <a:gridCol w="431083"/>
                <a:gridCol w="431083"/>
                <a:gridCol w="513002"/>
              </a:tblGrid>
              <a:tr h="252377">
                <a:tc>
                  <a:txBody>
                    <a:bodyPr/>
                    <a:lstStyle/>
                    <a:p>
                      <a:pPr marL="0" marR="0" algn="ctr">
                        <a:spcBef>
                          <a:spcPts val="0"/>
                        </a:spcBef>
                        <a:spcAft>
                          <a:spcPts val="0"/>
                        </a:spcAft>
                      </a:pPr>
                      <a:r>
                        <a:rPr lang="en-US" sz="900" b="1" dirty="0">
                          <a:latin typeface="+mn-lt"/>
                          <a:ea typeface="Times New Roman"/>
                          <a:cs typeface="Calibri"/>
                        </a:rPr>
                        <a:t>%</a:t>
                      </a:r>
                      <a:endParaRPr lang="en-US" sz="900" b="1"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1%</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2%</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3%</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4%</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6%</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7%</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8%</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77">
                <a:tc>
                  <a:txBody>
                    <a:bodyPr/>
                    <a:lstStyle/>
                    <a:p>
                      <a:pPr marL="0" marR="0" algn="ctr">
                        <a:spcBef>
                          <a:spcPts val="0"/>
                        </a:spcBef>
                        <a:spcAft>
                          <a:spcPts val="0"/>
                        </a:spcAft>
                      </a:pPr>
                      <a:r>
                        <a:rPr lang="en-US" sz="900" b="1" dirty="0">
                          <a:latin typeface="+mn-lt"/>
                          <a:ea typeface="Times New Roman"/>
                          <a:cs typeface="Calibri"/>
                        </a:rPr>
                        <a:t>Pts.</a:t>
                      </a:r>
                      <a:endParaRPr lang="en-US" sz="900" b="1"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.625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1.25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1.875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2.5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3.125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3.75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4.375</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n-lt"/>
                          <a:ea typeface="Times New Roman"/>
                          <a:cs typeface="Calibri"/>
                        </a:rPr>
                        <a:t>5.0</a:t>
                      </a:r>
                      <a:endParaRPr lang="en-US" sz="900" dirty="0">
                        <a:latin typeface="+mn-lt"/>
                        <a:ea typeface="Times New Roman"/>
                        <a:cs typeface="Times New Roman"/>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2" name="Picture 1"/>
          <p:cNvPicPr>
            <a:picLocks noChangeAspect="1"/>
          </p:cNvPicPr>
          <p:nvPr/>
        </p:nvPicPr>
        <p:blipFill>
          <a:blip r:embed="rId3"/>
          <a:stretch>
            <a:fillRect/>
          </a:stretch>
        </p:blipFill>
        <p:spPr>
          <a:xfrm>
            <a:off x="7663192" y="5334000"/>
            <a:ext cx="1469263" cy="1524000"/>
          </a:xfrm>
          <a:prstGeom prst="rect">
            <a:avLst/>
          </a:prstGeom>
        </p:spPr>
      </p:pic>
    </p:spTree>
    <p:extLst>
      <p:ext uri="{BB962C8B-B14F-4D97-AF65-F5344CB8AC3E}">
        <p14:creationId xmlns:p14="http://schemas.microsoft.com/office/powerpoint/2010/main" val="180099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609344"/>
          </a:xfrm>
        </p:spPr>
        <p:txBody>
          <a:bodyPr>
            <a:noAutofit/>
          </a:bodyPr>
          <a:lstStyle/>
          <a:p>
            <a:pPr algn="ctr"/>
            <a:r>
              <a:rPr lang="en-US" sz="4400" b="1" dirty="0">
                <a:latin typeface="Garamond" pitchFamily="18" charset="0"/>
              </a:rPr>
              <a:t>Indiana Veteran Owned Small Business</a:t>
            </a:r>
          </a:p>
        </p:txBody>
      </p:sp>
      <p:sp>
        <p:nvSpPr>
          <p:cNvPr id="7" name="Rectangle 3"/>
          <p:cNvSpPr>
            <a:spLocks noGrp="1" noChangeArrowheads="1"/>
          </p:cNvSpPr>
          <p:nvPr>
            <p:ph idx="1"/>
          </p:nvPr>
        </p:nvSpPr>
        <p:spPr/>
        <p:txBody>
          <a:bodyPr/>
          <a:lstStyle/>
          <a:p>
            <a:pPr marL="0" indent="0">
              <a:buNone/>
            </a:pPr>
            <a:r>
              <a:rPr lang="en-US" altLang="en-US" sz="1800" b="1" dirty="0">
                <a:latin typeface="Garamond" pitchFamily="18" charset="0"/>
              </a:rPr>
              <a:t>Contact Information</a:t>
            </a:r>
          </a:p>
          <a:p>
            <a:pPr lvl="1"/>
            <a:r>
              <a:rPr lang="en-US" altLang="en-US" sz="1800" dirty="0">
                <a:latin typeface="Garamond" panose="02020404030301010803" pitchFamily="18" charset="0"/>
              </a:rPr>
              <a:t>Phone: </a:t>
            </a:r>
            <a:r>
              <a:rPr lang="en-US" altLang="en-US" sz="1800" dirty="0" smtClean="0">
                <a:latin typeface="Garamond" panose="02020404030301010803" pitchFamily="18" charset="0"/>
              </a:rPr>
              <a:t>317-232-3061</a:t>
            </a:r>
          </a:p>
          <a:p>
            <a:pPr lvl="1"/>
            <a:r>
              <a:rPr lang="en-US" altLang="en-US" sz="1800" dirty="0" smtClean="0">
                <a:latin typeface="Garamond" panose="02020404030301010803" pitchFamily="18" charset="0"/>
              </a:rPr>
              <a:t>E-mail</a:t>
            </a:r>
            <a:r>
              <a:rPr lang="en-US" altLang="en-US" sz="1800" b="1" dirty="0">
                <a:latin typeface="Garamond" panose="02020404030301010803" pitchFamily="18" charset="0"/>
              </a:rPr>
              <a:t>:</a:t>
            </a:r>
            <a:r>
              <a:rPr lang="en-US" altLang="en-US" sz="1800" dirty="0">
                <a:latin typeface="Garamond" panose="02020404030301010803" pitchFamily="18" charset="0"/>
              </a:rPr>
              <a:t> </a:t>
            </a:r>
            <a:r>
              <a:rPr lang="en-US" altLang="en-US" sz="1800" dirty="0">
                <a:latin typeface="Garamond" panose="02020404030301010803" pitchFamily="18" charset="0"/>
                <a:hlinkClick r:id="rId2"/>
              </a:rPr>
              <a:t>Indianaveteranspreference@idoa.in.gov</a:t>
            </a:r>
            <a:endParaRPr lang="en-US" altLang="en-US" sz="1800" dirty="0">
              <a:latin typeface="Garamond" panose="02020404030301010803" pitchFamily="18" charset="0"/>
            </a:endParaRPr>
          </a:p>
          <a:p>
            <a:pPr lvl="1"/>
            <a:r>
              <a:rPr lang="en-US" altLang="en-US" sz="1800" dirty="0" smtClean="0">
                <a:latin typeface="Garamond" panose="02020404030301010803" pitchFamily="18" charset="0"/>
              </a:rPr>
              <a:t>Web</a:t>
            </a:r>
            <a:r>
              <a:rPr lang="en-US" altLang="en-US" sz="1800" dirty="0">
                <a:latin typeface="Garamond" panose="02020404030301010803" pitchFamily="18" charset="0"/>
              </a:rPr>
              <a:t>: </a:t>
            </a:r>
            <a:r>
              <a:rPr lang="en-US" altLang="en-US" sz="1800" dirty="0">
                <a:latin typeface="Garamond" panose="02020404030301010803" pitchFamily="18" charset="0"/>
                <a:hlinkClick r:id="rId3"/>
              </a:rPr>
              <a:t>www.in.gov/idoa/2862.htm </a:t>
            </a:r>
            <a:r>
              <a:rPr lang="en-US" altLang="en-US" sz="1800" dirty="0">
                <a:latin typeface="Garamond" panose="02020404030301010803" pitchFamily="18" charset="0"/>
              </a:rPr>
              <a:t/>
            </a:r>
            <a:br>
              <a:rPr lang="en-US" altLang="en-US" sz="1800" dirty="0">
                <a:latin typeface="Garamond" panose="02020404030301010803" pitchFamily="18" charset="0"/>
              </a:rPr>
            </a:br>
            <a:endParaRPr lang="en-US" altLang="en-US" sz="1800" dirty="0">
              <a:latin typeface="Garamond" panose="02020404030301010803" pitchFamily="18" charset="0"/>
            </a:endParaRPr>
          </a:p>
          <a:p>
            <a:pPr marL="0" indent="0" eaLnBrk="1" hangingPunct="1">
              <a:buNone/>
            </a:pPr>
            <a:r>
              <a:rPr lang="en-US" sz="1800" b="1" dirty="0" smtClean="0">
                <a:latin typeface="Garamond" pitchFamily="18" charset="0"/>
              </a:rPr>
              <a:t>Complete </a:t>
            </a:r>
            <a:r>
              <a:rPr lang="en-US" sz="1800" b="1" dirty="0">
                <a:latin typeface="Garamond" pitchFamily="18" charset="0"/>
              </a:rPr>
              <a:t>Attachment A1, IVOSB Form</a:t>
            </a:r>
          </a:p>
          <a:p>
            <a:pPr lvl="1"/>
            <a:r>
              <a:rPr lang="en-US" sz="1800" dirty="0" smtClean="0">
                <a:latin typeface="Garamond" panose="02020404030301010803" pitchFamily="18" charset="0"/>
              </a:rPr>
              <a:t>Include </a:t>
            </a:r>
            <a:r>
              <a:rPr lang="en-US" sz="1800" dirty="0">
                <a:latin typeface="Garamond" panose="02020404030301010803" pitchFamily="18" charset="0"/>
              </a:rPr>
              <a:t>sub-contractor letters of </a:t>
            </a:r>
            <a:r>
              <a:rPr lang="en-US" sz="1800" dirty="0" smtClean="0">
                <a:latin typeface="Garamond" panose="02020404030301010803" pitchFamily="18" charset="0"/>
              </a:rPr>
              <a:t>commitment</a:t>
            </a:r>
          </a:p>
          <a:p>
            <a:pPr marL="457200" lvl="1" indent="0">
              <a:buNone/>
            </a:pPr>
            <a:r>
              <a:rPr lang="en-US" sz="1800" dirty="0" smtClean="0">
                <a:latin typeface="Garamond" panose="02020404030301010803" pitchFamily="18" charset="0"/>
              </a:rPr>
              <a:t> </a:t>
            </a:r>
            <a:endParaRPr lang="en-US" sz="1800" dirty="0">
              <a:latin typeface="Garamond" panose="02020404030301010803" pitchFamily="18" charset="0"/>
            </a:endParaRPr>
          </a:p>
          <a:p>
            <a:pPr marL="0" indent="0" eaLnBrk="1" hangingPunct="1">
              <a:buNone/>
            </a:pPr>
            <a:r>
              <a:rPr lang="en-US" sz="1800" b="1" dirty="0">
                <a:latin typeface="Garamond" pitchFamily="18" charset="0"/>
              </a:rPr>
              <a:t>Goals for Proposal</a:t>
            </a:r>
          </a:p>
          <a:p>
            <a:pPr lvl="1"/>
            <a:r>
              <a:rPr lang="en-US" sz="1800" dirty="0">
                <a:latin typeface="Garamond" panose="02020404030301010803" pitchFamily="18" charset="0"/>
              </a:rPr>
              <a:t>3% </a:t>
            </a:r>
            <a:r>
              <a:rPr lang="en-US" sz="1800" dirty="0" smtClean="0">
                <a:latin typeface="Garamond" panose="02020404030301010803" pitchFamily="18" charset="0"/>
              </a:rPr>
              <a:t>Indiana Veteran Owned Small Business</a:t>
            </a:r>
            <a:endParaRPr lang="en-US" sz="1800" dirty="0">
              <a:latin typeface="Garamond" panose="02020404030301010803" pitchFamily="18" charset="0"/>
            </a:endParaRPr>
          </a:p>
          <a:p>
            <a:pPr lvl="1" eaLnBrk="1" hangingPunct="1"/>
            <a:endParaRPr lang="en-US" dirty="0">
              <a:latin typeface="Garamond" pitchFamily="18" charset="0"/>
            </a:endParaRPr>
          </a:p>
        </p:txBody>
      </p:sp>
      <p:sp>
        <p:nvSpPr>
          <p:cNvPr id="3" name="Slide Number Placeholder 2">
            <a:extLst>
              <a:ext uri="{FF2B5EF4-FFF2-40B4-BE49-F238E27FC236}">
                <a16:creationId xmlns="" xmlns:a16="http://schemas.microsoft.com/office/drawing/2014/main" id="{49C6899A-5FAF-4DA5-8F43-2DB4009B5ABA}"/>
              </a:ext>
            </a:extLst>
          </p:cNvPr>
          <p:cNvSpPr>
            <a:spLocks noGrp="1"/>
          </p:cNvSpPr>
          <p:nvPr>
            <p:ph type="sldNum" sz="quarter" idx="12"/>
          </p:nvPr>
        </p:nvSpPr>
        <p:spPr/>
        <p:txBody>
          <a:bodyPr/>
          <a:lstStyle/>
          <a:p>
            <a:fld id="{97FBE726-DBFE-42C8-9E3A-ACED5DC5B2D0}" type="slidenum">
              <a:rPr lang="en-US" smtClean="0"/>
              <a:pPr/>
              <a:t>21</a:t>
            </a:fld>
            <a:endParaRPr lang="en-US" dirty="0"/>
          </a:p>
        </p:txBody>
      </p:sp>
      <p:pic>
        <p:nvPicPr>
          <p:cNvPr id="2" name="Picture 1"/>
          <p:cNvPicPr>
            <a:picLocks noChangeAspect="1"/>
          </p:cNvPicPr>
          <p:nvPr/>
        </p:nvPicPr>
        <p:blipFill>
          <a:blip r:embed="rId4"/>
          <a:stretch>
            <a:fillRect/>
          </a:stretch>
        </p:blipFill>
        <p:spPr>
          <a:xfrm>
            <a:off x="7674737" y="5486400"/>
            <a:ext cx="1469263" cy="1371600"/>
          </a:xfrm>
          <a:prstGeom prst="rect">
            <a:avLst/>
          </a:prstGeom>
        </p:spPr>
      </p:pic>
    </p:spTree>
    <p:extLst>
      <p:ext uri="{BB962C8B-B14F-4D97-AF65-F5344CB8AC3E}">
        <p14:creationId xmlns:p14="http://schemas.microsoft.com/office/powerpoint/2010/main" val="20207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7977" y="6172201"/>
            <a:ext cx="4877223" cy="396274"/>
          </a:xfrm>
          <a:prstGeom prst="rect">
            <a:avLst/>
          </a:prstGeom>
        </p:spPr>
      </p:pic>
      <p:sp>
        <p:nvSpPr>
          <p:cNvPr id="3" name="Slide Number Placeholder 2">
            <a:extLst>
              <a:ext uri="{FF2B5EF4-FFF2-40B4-BE49-F238E27FC236}">
                <a16:creationId xmlns="" xmlns:a16="http://schemas.microsoft.com/office/drawing/2014/main" id="{C7CD5458-5275-4899-80A6-3F9E8E26B61D}"/>
              </a:ext>
            </a:extLst>
          </p:cNvPr>
          <p:cNvSpPr>
            <a:spLocks noGrp="1"/>
          </p:cNvSpPr>
          <p:nvPr>
            <p:ph type="sldNum" sz="quarter" idx="12"/>
          </p:nvPr>
        </p:nvSpPr>
        <p:spPr/>
        <p:txBody>
          <a:bodyPr/>
          <a:lstStyle/>
          <a:p>
            <a:fld id="{97FBE726-DBFE-42C8-9E3A-ACED5DC5B2D0}" type="slidenum">
              <a:rPr lang="en-US" smtClean="0"/>
              <a:pPr/>
              <a:t>22</a:t>
            </a:fld>
            <a:endParaRPr lang="en-US" dirty="0"/>
          </a:p>
        </p:txBody>
      </p:sp>
      <p:pic>
        <p:nvPicPr>
          <p:cNvPr id="7" name="Picture 6"/>
          <p:cNvPicPr>
            <a:picLocks noChangeAspect="1"/>
          </p:cNvPicPr>
          <p:nvPr/>
        </p:nvPicPr>
        <p:blipFill>
          <a:blip r:embed="rId3"/>
          <a:stretch>
            <a:fillRect/>
          </a:stretch>
        </p:blipFill>
        <p:spPr>
          <a:xfrm>
            <a:off x="2414886" y="85727"/>
            <a:ext cx="4714875" cy="5553074"/>
          </a:xfrm>
          <a:prstGeom prst="rect">
            <a:avLst/>
          </a:prstGeom>
        </p:spPr>
      </p:pic>
      <p:pic>
        <p:nvPicPr>
          <p:cNvPr id="2" name="Picture 1"/>
          <p:cNvPicPr>
            <a:picLocks noChangeAspect="1"/>
          </p:cNvPicPr>
          <p:nvPr/>
        </p:nvPicPr>
        <p:blipFill>
          <a:blip r:embed="rId4"/>
          <a:stretch>
            <a:fillRect/>
          </a:stretch>
        </p:blipFill>
        <p:spPr>
          <a:xfrm>
            <a:off x="7674737" y="5486400"/>
            <a:ext cx="1469263" cy="1383145"/>
          </a:xfrm>
          <a:prstGeom prst="rect">
            <a:avLst/>
          </a:prstGeom>
        </p:spPr>
      </p:pic>
    </p:spTree>
    <p:extLst>
      <p:ext uri="{BB962C8B-B14F-4D97-AF65-F5344CB8AC3E}">
        <p14:creationId xmlns:p14="http://schemas.microsoft.com/office/powerpoint/2010/main" val="187986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1124"/>
            <a:ext cx="9143999" cy="1609344"/>
          </a:xfrm>
        </p:spPr>
        <p:txBody>
          <a:bodyPr>
            <a:normAutofit/>
          </a:bodyPr>
          <a:lstStyle/>
          <a:p>
            <a:pPr algn="ctr"/>
            <a:r>
              <a:rPr lang="en-US" sz="4400" b="1" dirty="0">
                <a:latin typeface="Garamond" pitchFamily="18" charset="0"/>
              </a:rPr>
              <a:t>Indiana Veteran Owned Small </a:t>
            </a:r>
            <a:r>
              <a:rPr lang="en-US" sz="4400" b="1" dirty="0" smtClean="0">
                <a:latin typeface="Garamond" pitchFamily="18" charset="0"/>
              </a:rPr>
              <a:t>Business</a:t>
            </a:r>
            <a:endParaRPr lang="en-US" sz="4400" b="1" dirty="0">
              <a:latin typeface="Garamond" pitchFamily="18" charset="0"/>
            </a:endParaRPr>
          </a:p>
        </p:txBody>
      </p:sp>
      <p:sp>
        <p:nvSpPr>
          <p:cNvPr id="7" name="Rectangle 3"/>
          <p:cNvSpPr>
            <a:spLocks noGrp="1" noChangeArrowheads="1"/>
          </p:cNvSpPr>
          <p:nvPr>
            <p:ph idx="1"/>
          </p:nvPr>
        </p:nvSpPr>
        <p:spPr/>
        <p:txBody>
          <a:bodyPr>
            <a:noAutofit/>
          </a:bodyPr>
          <a:lstStyle/>
          <a:p>
            <a:pPr marL="0" indent="0">
              <a:buNone/>
            </a:pPr>
            <a:r>
              <a:rPr lang="en-US" sz="1800" b="1" dirty="0" smtClean="0">
                <a:latin typeface="Garamond" panose="02020404030301010803" pitchFamily="18" charset="0"/>
              </a:rPr>
              <a:t>Prime </a:t>
            </a:r>
            <a:r>
              <a:rPr lang="en-US" sz="1800" b="1" dirty="0">
                <a:latin typeface="Garamond" panose="02020404030301010803" pitchFamily="18" charset="0"/>
              </a:rPr>
              <a:t>contractors should note the following: </a:t>
            </a:r>
          </a:p>
          <a:p>
            <a:r>
              <a:rPr lang="en-US" sz="1800" dirty="0">
                <a:latin typeface="Garamond" panose="02020404030301010803" pitchFamily="18" charset="0"/>
              </a:rPr>
              <a:t>Pursuant to 25 IAC 9-4-1(c), a Prime Contractor who is an IVOSB can use their own workforce to count toward the goal</a:t>
            </a:r>
            <a:r>
              <a:rPr lang="en-US" sz="1800" dirty="0" smtClean="0">
                <a:latin typeface="Garamond" panose="02020404030301010803" pitchFamily="18" charset="0"/>
              </a:rPr>
              <a:t>.</a:t>
            </a:r>
          </a:p>
          <a:p>
            <a:r>
              <a:rPr lang="en-US" sz="1800" dirty="0">
                <a:latin typeface="Garamond" panose="02020404030301010803" pitchFamily="18" charset="0"/>
              </a:rPr>
              <a:t>IVOSB must have a Bidder ID (see section 2.3.7 - Department of Administration, Procurement Division</a:t>
            </a:r>
            <a:r>
              <a:rPr lang="en-US" sz="1800" dirty="0" smtClean="0">
                <a:latin typeface="Garamond" panose="02020404030301010803" pitchFamily="18" charset="0"/>
              </a:rPr>
              <a:t>).</a:t>
            </a:r>
            <a:endParaRPr lang="en-US" sz="1800" dirty="0">
              <a:latin typeface="Garamond" panose="02020404030301010803" pitchFamily="18" charset="0"/>
            </a:endParaRPr>
          </a:p>
          <a:p>
            <a:pPr lvl="0"/>
            <a:r>
              <a:rPr lang="en-US" sz="1800" dirty="0" smtClean="0">
                <a:latin typeface="Garamond" panose="02020404030301010803" pitchFamily="18" charset="0"/>
              </a:rPr>
              <a:t>Prime contractor and/or subcontractors’ </a:t>
            </a:r>
            <a:r>
              <a:rPr lang="en-US" sz="1800" dirty="0">
                <a:latin typeface="Garamond" panose="02020404030301010803" pitchFamily="18" charset="0"/>
              </a:rPr>
              <a:t>Certification </a:t>
            </a:r>
            <a:r>
              <a:rPr lang="en-US" sz="1800" dirty="0" smtClean="0">
                <a:latin typeface="Garamond" panose="02020404030301010803" pitchFamily="18" charset="0"/>
              </a:rPr>
              <a:t>Letter(s), </a:t>
            </a:r>
            <a:r>
              <a:rPr lang="en-US" sz="1800" dirty="0">
                <a:latin typeface="Garamond" panose="02020404030301010803" pitchFamily="18" charset="0"/>
              </a:rPr>
              <a:t>provided by IDOA or </a:t>
            </a:r>
            <a:r>
              <a:rPr lang="en-US" sz="1800" dirty="0" smtClean="0">
                <a:latin typeface="Garamond" panose="02020404030301010803" pitchFamily="18" charset="0"/>
              </a:rPr>
              <a:t>VA </a:t>
            </a:r>
            <a:r>
              <a:rPr lang="en-US" sz="1800" dirty="0">
                <a:latin typeface="Garamond" panose="02020404030301010803" pitchFamily="18" charset="0"/>
              </a:rPr>
              <a:t>OSDBU, must </a:t>
            </a:r>
            <a:r>
              <a:rPr lang="en-US" sz="1800" dirty="0" smtClean="0">
                <a:latin typeface="Garamond" panose="02020404030301010803" pitchFamily="18" charset="0"/>
              </a:rPr>
              <a:t>accompany the </a:t>
            </a:r>
            <a:r>
              <a:rPr lang="en-US" sz="1800" dirty="0">
                <a:latin typeface="Garamond" panose="02020404030301010803" pitchFamily="18" charset="0"/>
              </a:rPr>
              <a:t>proposal to show current status of certification.</a:t>
            </a:r>
          </a:p>
          <a:p>
            <a:pPr lvl="0"/>
            <a:r>
              <a:rPr lang="en-US" sz="1800" dirty="0">
                <a:latin typeface="Garamond" panose="02020404030301010803" pitchFamily="18" charset="0"/>
              </a:rPr>
              <a:t>Each firm may only serve as one classification – MBE, </a:t>
            </a:r>
            <a:r>
              <a:rPr lang="en-US" sz="1800" dirty="0" smtClean="0">
                <a:latin typeface="Garamond" panose="02020404030301010803" pitchFamily="18" charset="0"/>
              </a:rPr>
              <a:t>WBE, or IVOSB (</a:t>
            </a:r>
            <a:r>
              <a:rPr lang="en-US" sz="1800" dirty="0">
                <a:latin typeface="Garamond" panose="02020404030301010803" pitchFamily="18" charset="0"/>
              </a:rPr>
              <a:t>see section 1.22</a:t>
            </a:r>
            <a:r>
              <a:rPr lang="en-US" sz="1800" dirty="0" smtClean="0">
                <a:latin typeface="Garamond" panose="02020404030301010803" pitchFamily="18" charset="0"/>
              </a:rPr>
              <a:t>).</a:t>
            </a:r>
            <a:endParaRPr lang="en-US" sz="1800" dirty="0">
              <a:latin typeface="Garamond" panose="02020404030301010803" pitchFamily="18" charset="0"/>
            </a:endParaRPr>
          </a:p>
        </p:txBody>
      </p:sp>
      <p:sp>
        <p:nvSpPr>
          <p:cNvPr id="6" name="TextBox 5"/>
          <p:cNvSpPr txBox="1"/>
          <p:nvPr/>
        </p:nvSpPr>
        <p:spPr>
          <a:xfrm>
            <a:off x="2357437" y="6257131"/>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2" name="Picture 1"/>
          <p:cNvPicPr>
            <a:picLocks noChangeAspect="1"/>
          </p:cNvPicPr>
          <p:nvPr/>
        </p:nvPicPr>
        <p:blipFill>
          <a:blip r:embed="rId3"/>
          <a:stretch>
            <a:fillRect/>
          </a:stretch>
        </p:blipFill>
        <p:spPr>
          <a:xfrm>
            <a:off x="7674737" y="5257800"/>
            <a:ext cx="1469263" cy="1600200"/>
          </a:xfrm>
          <a:prstGeom prst="rect">
            <a:avLst/>
          </a:prstGeom>
        </p:spPr>
      </p:pic>
    </p:spTree>
    <p:extLst>
      <p:ext uri="{BB962C8B-B14F-4D97-AF65-F5344CB8AC3E}">
        <p14:creationId xmlns:p14="http://schemas.microsoft.com/office/powerpoint/2010/main" val="2271612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0"/>
            <a:ext cx="9144000" cy="1609344"/>
          </a:xfrm>
        </p:spPr>
        <p:txBody>
          <a:bodyPr>
            <a:normAutofit/>
          </a:bodyPr>
          <a:lstStyle/>
          <a:p>
            <a:pPr algn="ctr"/>
            <a:r>
              <a:rPr lang="en-US" sz="4400" b="1" dirty="0">
                <a:latin typeface="Garamond" pitchFamily="18" charset="0"/>
              </a:rPr>
              <a:t>Indiana Veteran Owned Small </a:t>
            </a:r>
            <a:r>
              <a:rPr lang="en-US" sz="4400" b="1" dirty="0" smtClean="0">
                <a:latin typeface="Garamond" pitchFamily="18" charset="0"/>
              </a:rPr>
              <a:t>Business</a:t>
            </a:r>
            <a:endParaRPr lang="en-US" sz="4400" b="1" dirty="0">
              <a:latin typeface="Garamond" pitchFamily="18" charset="0"/>
            </a:endParaRPr>
          </a:p>
        </p:txBody>
      </p:sp>
      <p:sp>
        <p:nvSpPr>
          <p:cNvPr id="7" name="Rectangle 3"/>
          <p:cNvSpPr>
            <a:spLocks noGrp="1" noChangeArrowheads="1"/>
          </p:cNvSpPr>
          <p:nvPr>
            <p:ph idx="1"/>
          </p:nvPr>
        </p:nvSpPr>
        <p:spPr>
          <a:xfrm>
            <a:off x="0" y="1752600"/>
            <a:ext cx="9143999" cy="4050792"/>
          </a:xfrm>
        </p:spPr>
        <p:txBody>
          <a:bodyPr>
            <a:noAutofit/>
          </a:bodyPr>
          <a:lstStyle/>
          <a:p>
            <a:pPr marL="0" indent="0">
              <a:lnSpc>
                <a:spcPct val="110000"/>
              </a:lnSpc>
              <a:buNone/>
              <a:defRPr/>
            </a:pPr>
            <a:r>
              <a:rPr lang="en-US" sz="2400" b="1" dirty="0">
                <a:latin typeface="Garamond" pitchFamily="18" charset="0"/>
              </a:rPr>
              <a:t>Prime contractors must ensure that the proposed subcontractors meet the following criteria:</a:t>
            </a:r>
          </a:p>
          <a:p>
            <a:r>
              <a:rPr lang="en-US" sz="2400" dirty="0" smtClean="0">
                <a:latin typeface="Garamond" pitchFamily="18" charset="0"/>
              </a:rPr>
              <a:t>Must </a:t>
            </a:r>
            <a:r>
              <a:rPr lang="en-US" sz="2400" dirty="0">
                <a:latin typeface="Garamond" pitchFamily="18" charset="0"/>
              </a:rPr>
              <a:t>be listed on Federal Center for Veterans Business Enterprise </a:t>
            </a:r>
            <a:r>
              <a:rPr lang="en-US" sz="2400" dirty="0" smtClean="0">
                <a:latin typeface="Garamond" panose="02020404030301010803" pitchFamily="18" charset="0"/>
              </a:rPr>
              <a:t>(</a:t>
            </a:r>
            <a:r>
              <a:rPr lang="en-US" sz="2400" u="sng" dirty="0">
                <a:latin typeface="Garamond" panose="02020404030301010803" pitchFamily="18" charset="0"/>
                <a:hlinkClick r:id="rId3" tooltip="VA OSDBU"/>
              </a:rPr>
              <a:t>VA OSDBU</a:t>
            </a:r>
            <a:r>
              <a:rPr lang="en-US" sz="2400" dirty="0" smtClean="0">
                <a:latin typeface="Garamond" pitchFamily="18" charset="0"/>
              </a:rPr>
              <a:t>) </a:t>
            </a:r>
            <a:r>
              <a:rPr lang="en-US" sz="2400" dirty="0">
                <a:latin typeface="Garamond" pitchFamily="18" charset="0"/>
              </a:rPr>
              <a:t>registry or listed on the IDOA Directory of Certified Firms, </a:t>
            </a:r>
            <a:r>
              <a:rPr lang="en-US" sz="2400" b="1" dirty="0">
                <a:latin typeface="Garamond" pitchFamily="18" charset="0"/>
              </a:rPr>
              <a:t>on or before </a:t>
            </a:r>
            <a:r>
              <a:rPr lang="en-US" sz="2400" dirty="0">
                <a:latin typeface="Garamond" pitchFamily="18" charset="0"/>
              </a:rPr>
              <a:t>the proposal due </a:t>
            </a:r>
            <a:r>
              <a:rPr lang="en-US" sz="2400" dirty="0" smtClean="0">
                <a:latin typeface="Garamond" pitchFamily="18" charset="0"/>
              </a:rPr>
              <a:t>date. </a:t>
            </a:r>
          </a:p>
          <a:p>
            <a:r>
              <a:rPr lang="en-US" sz="2400" b="1" dirty="0" smtClean="0">
                <a:latin typeface="Garamond" pitchFamily="18" charset="0"/>
              </a:rPr>
              <a:t>Serve </a:t>
            </a:r>
            <a:r>
              <a:rPr lang="en-US" sz="2400" b="1" dirty="0">
                <a:latin typeface="Garamond" pitchFamily="18" charset="0"/>
              </a:rPr>
              <a:t>a </a:t>
            </a:r>
            <a:r>
              <a:rPr lang="en-US" sz="2400" b="1" dirty="0" smtClean="0">
                <a:latin typeface="Garamond" pitchFamily="18" charset="0"/>
              </a:rPr>
              <a:t>Valuable Scope Contribution (VSC) on </a:t>
            </a:r>
            <a:r>
              <a:rPr lang="en-US" sz="2400" b="1" dirty="0">
                <a:latin typeface="Garamond" pitchFamily="18" charset="0"/>
              </a:rPr>
              <a:t>the engagement, as confirmed by the State.</a:t>
            </a:r>
          </a:p>
          <a:p>
            <a:r>
              <a:rPr lang="en-US" sz="2400" dirty="0">
                <a:latin typeface="Garamond" pitchFamily="18" charset="0"/>
              </a:rPr>
              <a:t>Provide the goods or services specific to the contract and within the industry area for which it is certified</a:t>
            </a:r>
          </a:p>
        </p:txBody>
      </p:sp>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pic>
        <p:nvPicPr>
          <p:cNvPr id="3" name="Picture 2"/>
          <p:cNvPicPr>
            <a:picLocks noChangeAspect="1"/>
          </p:cNvPicPr>
          <p:nvPr/>
        </p:nvPicPr>
        <p:blipFill>
          <a:blip r:embed="rId4"/>
          <a:stretch>
            <a:fillRect/>
          </a:stretch>
        </p:blipFill>
        <p:spPr>
          <a:xfrm>
            <a:off x="7693211" y="5410200"/>
            <a:ext cx="1450790" cy="1447800"/>
          </a:xfrm>
          <a:prstGeom prst="rect">
            <a:avLst/>
          </a:prstGeom>
        </p:spPr>
      </p:pic>
    </p:spTree>
    <p:extLst>
      <p:ext uri="{BB962C8B-B14F-4D97-AF65-F5344CB8AC3E}">
        <p14:creationId xmlns:p14="http://schemas.microsoft.com/office/powerpoint/2010/main" val="358637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3" name="Slide Number Placeholder 2">
            <a:extLst>
              <a:ext uri="{FF2B5EF4-FFF2-40B4-BE49-F238E27FC236}">
                <a16:creationId xmlns="" xmlns:a16="http://schemas.microsoft.com/office/drawing/2014/main" id="{52759904-5C10-45C2-96F2-248DDEEC08DA}"/>
              </a:ext>
            </a:extLst>
          </p:cNvPr>
          <p:cNvSpPr>
            <a:spLocks noGrp="1"/>
          </p:cNvSpPr>
          <p:nvPr>
            <p:ph type="sldNum" sz="quarter" idx="12"/>
          </p:nvPr>
        </p:nvSpPr>
        <p:spPr/>
        <p:txBody>
          <a:bodyPr/>
          <a:lstStyle/>
          <a:p>
            <a:fld id="{97FBE726-DBFE-42C8-9E3A-ACED5DC5B2D0}" type="slidenum">
              <a:rPr lang="en-US" smtClean="0"/>
              <a:pPr/>
              <a:t>25</a:t>
            </a:fld>
            <a:endParaRPr lang="en-US" dirty="0"/>
          </a:p>
        </p:txBody>
      </p:sp>
      <p:pic>
        <p:nvPicPr>
          <p:cNvPr id="2" name="Picture 1"/>
          <p:cNvPicPr>
            <a:picLocks noChangeAspect="1"/>
          </p:cNvPicPr>
          <p:nvPr/>
        </p:nvPicPr>
        <p:blipFill>
          <a:blip r:embed="rId2"/>
          <a:stretch>
            <a:fillRect/>
          </a:stretch>
        </p:blipFill>
        <p:spPr>
          <a:xfrm>
            <a:off x="2590800" y="305921"/>
            <a:ext cx="4572000" cy="5866279"/>
          </a:xfrm>
          <a:prstGeom prst="rect">
            <a:avLst/>
          </a:prstGeom>
        </p:spPr>
      </p:pic>
      <p:pic>
        <p:nvPicPr>
          <p:cNvPr id="6" name="Picture 5"/>
          <p:cNvPicPr>
            <a:picLocks noChangeAspect="1"/>
          </p:cNvPicPr>
          <p:nvPr/>
        </p:nvPicPr>
        <p:blipFill>
          <a:blip r:embed="rId3"/>
          <a:stretch>
            <a:fillRect/>
          </a:stretch>
        </p:blipFill>
        <p:spPr>
          <a:xfrm>
            <a:off x="7674737" y="5410200"/>
            <a:ext cx="1469263" cy="1470891"/>
          </a:xfrm>
          <a:prstGeom prst="rect">
            <a:avLst/>
          </a:prstGeom>
        </p:spPr>
      </p:pic>
    </p:spTree>
    <p:extLst>
      <p:ext uri="{BB962C8B-B14F-4D97-AF65-F5344CB8AC3E}">
        <p14:creationId xmlns:p14="http://schemas.microsoft.com/office/powerpoint/2010/main" val="2738216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417638"/>
            <a:ext cx="7458075" cy="3752850"/>
          </a:xfrm>
          <a:prstGeom prst="rect">
            <a:avLst/>
          </a:prstGeom>
        </p:spPr>
      </p:pic>
      <p:sp>
        <p:nvSpPr>
          <p:cNvPr id="2" name="Title 1"/>
          <p:cNvSpPr>
            <a:spLocks noGrp="1"/>
          </p:cNvSpPr>
          <p:nvPr>
            <p:ph type="title"/>
          </p:nvPr>
        </p:nvSpPr>
        <p:spPr/>
        <p:txBody>
          <a:bodyPr>
            <a:noAutofit/>
          </a:bodyPr>
          <a:lstStyle/>
          <a:p>
            <a:r>
              <a:rPr lang="en-US" sz="3600" b="1" dirty="0">
                <a:latin typeface="Garamond" panose="02020404030301010803" pitchFamily="18" charset="0"/>
              </a:rPr>
              <a:t>Indiana Veteran Owned Small Business</a:t>
            </a:r>
            <a:endParaRPr lang="en-US" sz="3600" dirty="0">
              <a:latin typeface="Garamond" panose="02020404030301010803" pitchFamily="18" charset="0"/>
            </a:endParaRPr>
          </a:p>
        </p:txBody>
      </p:sp>
      <p:sp>
        <p:nvSpPr>
          <p:cNvPr id="12" name="Slide Number Placeholder 11">
            <a:extLst>
              <a:ext uri="{FF2B5EF4-FFF2-40B4-BE49-F238E27FC236}">
                <a16:creationId xmlns="" xmlns:a16="http://schemas.microsoft.com/office/drawing/2014/main" id="{3CC8B62A-D541-4FC6-A99D-2418ECC04901}"/>
              </a:ext>
            </a:extLst>
          </p:cNvPr>
          <p:cNvSpPr>
            <a:spLocks noGrp="1"/>
          </p:cNvSpPr>
          <p:nvPr>
            <p:ph type="sldNum" sz="quarter" idx="12"/>
          </p:nvPr>
        </p:nvSpPr>
        <p:spPr/>
        <p:txBody>
          <a:bodyPr/>
          <a:lstStyle/>
          <a:p>
            <a:fld id="{97FBE726-DBFE-42C8-9E3A-ACED5DC5B2D0}" type="slidenum">
              <a:rPr lang="en-US" smtClean="0"/>
              <a:pPr/>
              <a:t>26</a:t>
            </a:fld>
            <a:endParaRPr lang="en-US" dirty="0"/>
          </a:p>
        </p:txBody>
      </p:sp>
      <p:sp>
        <p:nvSpPr>
          <p:cNvPr id="6" name="TextBox 5"/>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mn-lt"/>
                <a:cs typeface="+mn-cs"/>
              </a:rPr>
              <a:t>Indiana Department of Administration</a:t>
            </a:r>
          </a:p>
        </p:txBody>
      </p:sp>
      <p:sp>
        <p:nvSpPr>
          <p:cNvPr id="7" name="Right Arrow 6"/>
          <p:cNvSpPr/>
          <p:nvPr/>
        </p:nvSpPr>
        <p:spPr>
          <a:xfrm>
            <a:off x="152400" y="2566001"/>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endParaRPr>
          </a:p>
        </p:txBody>
      </p:sp>
      <p:sp>
        <p:nvSpPr>
          <p:cNvPr id="9" name="Right Arrow 8"/>
          <p:cNvSpPr/>
          <p:nvPr/>
        </p:nvSpPr>
        <p:spPr>
          <a:xfrm>
            <a:off x="152400" y="3937858"/>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endParaRPr>
          </a:p>
        </p:txBody>
      </p:sp>
      <p:sp>
        <p:nvSpPr>
          <p:cNvPr id="10" name="Right Arrow 9"/>
          <p:cNvSpPr/>
          <p:nvPr/>
        </p:nvSpPr>
        <p:spPr>
          <a:xfrm>
            <a:off x="152400" y="4343400"/>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endParaRPr>
          </a:p>
        </p:txBody>
      </p:sp>
      <p:sp>
        <p:nvSpPr>
          <p:cNvPr id="11" name="Right Arrow 10"/>
          <p:cNvSpPr/>
          <p:nvPr/>
        </p:nvSpPr>
        <p:spPr>
          <a:xfrm rot="10800000">
            <a:off x="8081963" y="4184931"/>
            <a:ext cx="685800" cy="228600"/>
          </a:xfrm>
          <a:prstGeom prst="rightArrow">
            <a:avLst/>
          </a:prstGeom>
          <a:solidFill>
            <a:schemeClr val="tx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b="1" dirty="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stretch>
            <a:fillRect/>
          </a:stretch>
        </p:blipFill>
        <p:spPr>
          <a:xfrm>
            <a:off x="7674737" y="5486400"/>
            <a:ext cx="1469263" cy="1371600"/>
          </a:xfrm>
          <a:prstGeom prst="rect">
            <a:avLst/>
          </a:prstGeom>
        </p:spPr>
      </p:pic>
    </p:spTree>
    <p:extLst>
      <p:ext uri="{BB962C8B-B14F-4D97-AF65-F5344CB8AC3E}">
        <p14:creationId xmlns:p14="http://schemas.microsoft.com/office/powerpoint/2010/main" val="350007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0"/>
            <a:ext cx="9143999" cy="1643215"/>
          </a:xfrm>
        </p:spPr>
        <p:txBody>
          <a:bodyPr>
            <a:noAutofit/>
          </a:bodyPr>
          <a:lstStyle/>
          <a:p>
            <a:pPr algn="ctr"/>
            <a:r>
              <a:rPr lang="en-US" sz="4400" b="1" dirty="0">
                <a:latin typeface="Garamond" pitchFamily="18" charset="0"/>
              </a:rPr>
              <a:t>Indiana Veteran Owned Small Business</a:t>
            </a:r>
            <a:endParaRPr lang="en-US" sz="4400" dirty="0">
              <a:latin typeface="Garamond" pitchFamily="18" charset="0"/>
            </a:endParaRPr>
          </a:p>
        </p:txBody>
      </p:sp>
      <p:sp>
        <p:nvSpPr>
          <p:cNvPr id="3" name="Slide Number Placeholder 2">
            <a:extLst>
              <a:ext uri="{FF2B5EF4-FFF2-40B4-BE49-F238E27FC236}">
                <a16:creationId xmlns="" xmlns:a16="http://schemas.microsoft.com/office/drawing/2014/main" id="{6729F53E-AB22-4838-81B2-E2A3D1E1488D}"/>
              </a:ext>
            </a:extLst>
          </p:cNvPr>
          <p:cNvSpPr>
            <a:spLocks noGrp="1"/>
          </p:cNvSpPr>
          <p:nvPr>
            <p:ph type="sldNum" sz="quarter" idx="12"/>
          </p:nvPr>
        </p:nvSpPr>
        <p:spPr/>
        <p:txBody>
          <a:bodyPr/>
          <a:lstStyle/>
          <a:p>
            <a:fld id="{97FBE726-DBFE-42C8-9E3A-ACED5DC5B2D0}" type="slidenum">
              <a:rPr lang="en-US" smtClean="0"/>
              <a:pPr/>
              <a:t>27</a:t>
            </a:fld>
            <a:endParaRPr lang="en-US" dirty="0"/>
          </a:p>
        </p:txBody>
      </p:sp>
      <p:sp>
        <p:nvSpPr>
          <p:cNvPr id="10" name="Rectangle 9"/>
          <p:cNvSpPr/>
          <p:nvPr/>
        </p:nvSpPr>
        <p:spPr>
          <a:xfrm>
            <a:off x="0" y="1732720"/>
            <a:ext cx="9143999" cy="4388894"/>
          </a:xfrm>
          <a:prstGeom prst="rect">
            <a:avLst/>
          </a:prstGeom>
        </p:spPr>
        <p:txBody>
          <a:bodyPr wrap="square">
            <a:spAutoFit/>
          </a:bodyPr>
          <a:lstStyle/>
          <a:p>
            <a:pPr marL="115888" indent="-115888">
              <a:spcBef>
                <a:spcPct val="20000"/>
              </a:spcBef>
              <a:buFont typeface="Arial" pitchFamily="34" charset="0"/>
              <a:buChar char="•"/>
            </a:pPr>
            <a:r>
              <a:rPr lang="en-US" sz="2000" b="1" dirty="0">
                <a:latin typeface="Garamond" pitchFamily="18" charset="0"/>
              </a:rPr>
              <a:t>New Process - </a:t>
            </a:r>
            <a:r>
              <a:rPr lang="en-US" dirty="0">
                <a:latin typeface="Garamond" pitchFamily="18" charset="0"/>
              </a:rPr>
              <a:t>IVOSB scoring is conducted based on 5 points plus a possible 1 bonus point scale</a:t>
            </a:r>
          </a:p>
          <a:p>
            <a:pPr marL="234950" lvl="1"/>
            <a:r>
              <a:rPr lang="en-US" b="1" dirty="0">
                <a:latin typeface="Garamond" pitchFamily="18" charset="0"/>
              </a:rPr>
              <a:t>-</a:t>
            </a:r>
            <a:r>
              <a:rPr lang="en-US" dirty="0">
                <a:latin typeface="Garamond" pitchFamily="18" charset="0"/>
              </a:rPr>
              <a:t> IVOSB: Possible 5 points + 1 bonus point</a:t>
            </a:r>
          </a:p>
          <a:p>
            <a:pPr marL="234950" lvl="1"/>
            <a:endParaRPr lang="en-US" dirty="0">
              <a:latin typeface="Garamond" pitchFamily="18" charset="0"/>
            </a:endParaRPr>
          </a:p>
          <a:p>
            <a:pPr marL="115888" indent="-115888">
              <a:spcBef>
                <a:spcPct val="20000"/>
              </a:spcBef>
              <a:buFont typeface="Arial" pitchFamily="34" charset="0"/>
              <a:buChar char="•"/>
            </a:pPr>
            <a:r>
              <a:rPr lang="en-US" sz="2000" b="1" dirty="0">
                <a:latin typeface="Garamond" pitchFamily="18" charset="0"/>
              </a:rPr>
              <a:t>Professional Services Scoring Methodology:</a:t>
            </a:r>
          </a:p>
          <a:p>
            <a:pPr marL="346075" lvl="1" indent="-114300">
              <a:spcBef>
                <a:spcPct val="20000"/>
              </a:spcBef>
              <a:buFont typeface="Calibri" pitchFamily="34" charset="0"/>
              <a:buChar char="-"/>
            </a:pPr>
            <a:r>
              <a:rPr lang="en-US" dirty="0">
                <a:latin typeface="Garamond" pitchFamily="18" charset="0"/>
              </a:rPr>
              <a:t>The points will be awarded on the following schedule:</a:t>
            </a:r>
            <a:br>
              <a:rPr lang="en-US" dirty="0">
                <a:latin typeface="Garamond" pitchFamily="18" charset="0"/>
              </a:rPr>
            </a:br>
            <a:endParaRPr lang="en-US" dirty="0">
              <a:latin typeface="Garamond" pitchFamily="18" charset="0"/>
            </a:endParaRPr>
          </a:p>
          <a:p>
            <a:pPr marL="346075" lvl="1" indent="-114300">
              <a:spcBef>
                <a:spcPct val="20000"/>
              </a:spcBef>
            </a:pPr>
            <a:endParaRPr lang="en-US" dirty="0">
              <a:latin typeface="Garamond" pitchFamily="18" charset="0"/>
            </a:endParaRPr>
          </a:p>
          <a:p>
            <a:pPr marL="346075" lvl="1" indent="-114300">
              <a:spcBef>
                <a:spcPct val="20000"/>
              </a:spcBef>
              <a:buFont typeface="Calibri" pitchFamily="34" charset="0"/>
              <a:buChar char="-"/>
            </a:pPr>
            <a:r>
              <a:rPr lang="en-US" dirty="0">
                <a:latin typeface="Garamond" pitchFamily="18" charset="0"/>
              </a:rPr>
              <a:t>Fractional points will be awarded based upon a graduated scale between whole points. (e.g. a 0.3% commitment will receive .5 points and a 1.5% commitment will receive 2.5 points)</a:t>
            </a:r>
          </a:p>
          <a:p>
            <a:pPr marL="346075" lvl="1" indent="-114300">
              <a:spcBef>
                <a:spcPct val="20000"/>
              </a:spcBef>
              <a:buFont typeface="Calibri" pitchFamily="34" charset="0"/>
              <a:buChar char="-"/>
            </a:pPr>
            <a:r>
              <a:rPr lang="en-US" dirty="0">
                <a:latin typeface="Garamond" pitchFamily="18" charset="0"/>
              </a:rPr>
              <a:t>Submissions of 0% participation will result in a deduction of 1 point in each category</a:t>
            </a:r>
          </a:p>
          <a:p>
            <a:pPr marL="346075" lvl="1" indent="-114300">
              <a:spcBef>
                <a:spcPct val="20000"/>
              </a:spcBef>
              <a:buFont typeface="Calibri" pitchFamily="34" charset="0"/>
              <a:buChar char="-"/>
            </a:pPr>
            <a:r>
              <a:rPr lang="en-US" dirty="0">
                <a:latin typeface="Garamond" pitchFamily="18" charset="0"/>
              </a:rPr>
              <a:t>The highest submission which exceeds the goal in each category will receive 5 points (5 points plus 1 bonus point). In case of a tie both firms will receive 6 points. </a:t>
            </a:r>
          </a:p>
          <a:p>
            <a:pPr marL="346075" lvl="1" indent="-114300">
              <a:spcBef>
                <a:spcPct val="20000"/>
              </a:spcBef>
              <a:buFont typeface="Calibri" pitchFamily="34" charset="0"/>
              <a:buChar char="-"/>
            </a:pPr>
            <a:endParaRPr lang="en-US" sz="1600"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45885850"/>
              </p:ext>
            </p:extLst>
          </p:nvPr>
        </p:nvGraphicFramePr>
        <p:xfrm>
          <a:off x="518160" y="3675707"/>
          <a:ext cx="3840480" cy="502920"/>
        </p:xfrm>
        <a:graphic>
          <a:graphicData uri="http://schemas.openxmlformats.org/drawingml/2006/table">
            <a:tbl>
              <a:tblPr firstRow="1" bandRow="1">
                <a:tableStyleId>{5C22544A-7EE6-4342-B048-85BDC9FD1C3A}</a:tableStyleId>
              </a:tblPr>
              <a:tblGrid>
                <a:gridCol w="548640">
                  <a:extLst>
                    <a:ext uri="{9D8B030D-6E8A-4147-A177-3AD203B41FA5}">
                      <a16:colId xmlns="" xmlns:a16="http://schemas.microsoft.com/office/drawing/2014/main" val="20000"/>
                    </a:ext>
                  </a:extLst>
                </a:gridCol>
                <a:gridCol w="548640">
                  <a:extLst>
                    <a:ext uri="{9D8B030D-6E8A-4147-A177-3AD203B41FA5}">
                      <a16:colId xmlns="" xmlns:a16="http://schemas.microsoft.com/office/drawing/2014/main" val="20001"/>
                    </a:ext>
                  </a:extLst>
                </a:gridCol>
                <a:gridCol w="548640">
                  <a:extLst>
                    <a:ext uri="{9D8B030D-6E8A-4147-A177-3AD203B41FA5}">
                      <a16:colId xmlns="" xmlns:a16="http://schemas.microsoft.com/office/drawing/2014/main" val="20002"/>
                    </a:ext>
                  </a:extLst>
                </a:gridCol>
                <a:gridCol w="548640">
                  <a:extLst>
                    <a:ext uri="{9D8B030D-6E8A-4147-A177-3AD203B41FA5}">
                      <a16:colId xmlns="" xmlns:a16="http://schemas.microsoft.com/office/drawing/2014/main" val="20003"/>
                    </a:ext>
                  </a:extLst>
                </a:gridCol>
                <a:gridCol w="548640">
                  <a:extLst>
                    <a:ext uri="{9D8B030D-6E8A-4147-A177-3AD203B41FA5}">
                      <a16:colId xmlns="" xmlns:a16="http://schemas.microsoft.com/office/drawing/2014/main" val="20004"/>
                    </a:ext>
                  </a:extLst>
                </a:gridCol>
                <a:gridCol w="548640">
                  <a:extLst>
                    <a:ext uri="{9D8B030D-6E8A-4147-A177-3AD203B41FA5}">
                      <a16:colId xmlns="" xmlns:a16="http://schemas.microsoft.com/office/drawing/2014/main" val="20005"/>
                    </a:ext>
                  </a:extLst>
                </a:gridCol>
                <a:gridCol w="548640">
                  <a:extLst>
                    <a:ext uri="{9D8B030D-6E8A-4147-A177-3AD203B41FA5}">
                      <a16:colId xmlns="" xmlns:a16="http://schemas.microsoft.com/office/drawing/2014/main" val="20006"/>
                    </a:ext>
                  </a:extLst>
                </a:gridCol>
              </a:tblGrid>
              <a:tr h="220368">
                <a:tc>
                  <a:txBody>
                    <a:bodyPr/>
                    <a:lstStyle/>
                    <a:p>
                      <a:pPr algn="ctr"/>
                      <a:r>
                        <a:rPr lang="en-US" sz="105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28600">
                <a:tc>
                  <a:txBody>
                    <a:bodyPr/>
                    <a:lstStyle/>
                    <a:p>
                      <a:pPr algn="ctr"/>
                      <a:r>
                        <a:rPr lang="en-US" sz="1050" dirty="0">
                          <a:solidFill>
                            <a:schemeClr val="tx1"/>
                          </a:solidFill>
                        </a:rPr>
                        <a:t>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pic>
        <p:nvPicPr>
          <p:cNvPr id="2" name="Picture 1"/>
          <p:cNvPicPr>
            <a:picLocks noChangeAspect="1"/>
          </p:cNvPicPr>
          <p:nvPr/>
        </p:nvPicPr>
        <p:blipFill>
          <a:blip r:embed="rId2"/>
          <a:stretch>
            <a:fillRect/>
          </a:stretch>
        </p:blipFill>
        <p:spPr>
          <a:xfrm>
            <a:off x="7674737" y="5410200"/>
            <a:ext cx="1469263" cy="1447800"/>
          </a:xfrm>
          <a:prstGeom prst="rect">
            <a:avLst/>
          </a:prstGeom>
        </p:spPr>
      </p:pic>
    </p:spTree>
    <p:extLst>
      <p:ext uri="{BB962C8B-B14F-4D97-AF65-F5344CB8AC3E}">
        <p14:creationId xmlns:p14="http://schemas.microsoft.com/office/powerpoint/2010/main" val="1073615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0"/>
            <a:ext cx="9144000" cy="1143000"/>
          </a:xfrm>
        </p:spPr>
        <p:txBody>
          <a:bodyPr>
            <a:noAutofit/>
          </a:bodyPr>
          <a:lstStyle/>
          <a:p>
            <a:pPr algn="ctr"/>
            <a:r>
              <a:rPr lang="en-US" sz="4400" b="1" dirty="0" smtClean="0">
                <a:latin typeface="Garamond" pitchFamily="18" charset="0"/>
              </a:rPr>
              <a:t>IDOA Subcontractor Scoring</a:t>
            </a:r>
            <a:endParaRPr lang="en-US" sz="4400" b="1" dirty="0">
              <a:latin typeface="Garamond" pitchFamily="18" charset="0"/>
            </a:endParaRPr>
          </a:p>
        </p:txBody>
      </p:sp>
      <p:sp>
        <p:nvSpPr>
          <p:cNvPr id="3" name="Slide Number Placeholder 2">
            <a:extLst>
              <a:ext uri="{FF2B5EF4-FFF2-40B4-BE49-F238E27FC236}">
                <a16:creationId xmlns="" xmlns:a16="http://schemas.microsoft.com/office/drawing/2014/main" id="{BBEB1A5B-FC45-4DA1-A6C4-67C261E329F9}"/>
              </a:ext>
            </a:extLst>
          </p:cNvPr>
          <p:cNvSpPr>
            <a:spLocks noGrp="1"/>
          </p:cNvSpPr>
          <p:nvPr>
            <p:ph type="sldNum" sz="quarter" idx="12"/>
          </p:nvPr>
        </p:nvSpPr>
        <p:spPr/>
        <p:txBody>
          <a:bodyPr/>
          <a:lstStyle/>
          <a:p>
            <a:fld id="{97FBE726-DBFE-42C8-9E3A-ACED5DC5B2D0}" type="slidenum">
              <a:rPr lang="en-US" smtClean="0"/>
              <a:pPr/>
              <a:t>28</a:t>
            </a:fld>
            <a:endParaRPr lang="en-US" dirty="0"/>
          </a:p>
        </p:txBody>
      </p:sp>
      <p:sp>
        <p:nvSpPr>
          <p:cNvPr id="7" name="TextBox 6"/>
          <p:cNvSpPr txBox="1">
            <a:spLocks noChangeArrowheads="1"/>
          </p:cNvSpPr>
          <p:nvPr/>
        </p:nvSpPr>
        <p:spPr bwMode="auto">
          <a:xfrm>
            <a:off x="0" y="1143000"/>
            <a:ext cx="9144000" cy="369888"/>
          </a:xfrm>
          <a:prstGeom prst="rect">
            <a:avLst/>
          </a:prstGeom>
          <a:noFill/>
          <a:ln w="9525">
            <a:noFill/>
            <a:miter lim="800000"/>
            <a:headEnd/>
            <a:tailEnd/>
          </a:ln>
        </p:spPr>
        <p:txBody>
          <a:bodyPr wrap="square">
            <a:spAutoFit/>
          </a:bodyPr>
          <a:lstStyle/>
          <a:p>
            <a:pPr algn="ctr"/>
            <a:r>
              <a:rPr lang="en-US" b="1" dirty="0">
                <a:latin typeface="Garamond" pitchFamily="18" charset="0"/>
              </a:rPr>
              <a:t>RFP </a:t>
            </a:r>
            <a:r>
              <a:rPr lang="en-US" b="1" dirty="0" smtClean="0">
                <a:latin typeface="Garamond" pitchFamily="18" charset="0"/>
              </a:rPr>
              <a:t>MBE/WBE/IVOSB Scoring </a:t>
            </a:r>
            <a:r>
              <a:rPr lang="en-US" b="1" dirty="0">
                <a:latin typeface="Garamond" pitchFamily="18" charset="0"/>
              </a:rPr>
              <a:t>Example</a:t>
            </a:r>
          </a:p>
        </p:txBody>
      </p:sp>
      <p:graphicFrame>
        <p:nvGraphicFramePr>
          <p:cNvPr id="8" name="Table Placeholder 3"/>
          <p:cNvGraphicFramePr>
            <a:graphicFrameLocks/>
          </p:cNvGraphicFramePr>
          <p:nvPr>
            <p:extLst>
              <p:ext uri="{D42A27DB-BD31-4B8C-83A1-F6EECF244321}">
                <p14:modId xmlns:p14="http://schemas.microsoft.com/office/powerpoint/2010/main" val="2625776243"/>
              </p:ext>
            </p:extLst>
          </p:nvPr>
        </p:nvGraphicFramePr>
        <p:xfrm>
          <a:off x="0" y="1563624"/>
          <a:ext cx="9144000" cy="3931922"/>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1143000">
                  <a:extLst>
                    <a:ext uri="{9D8B030D-6E8A-4147-A177-3AD203B41FA5}">
                      <a16:colId xmlns="" xmlns:a16="http://schemas.microsoft.com/office/drawing/2014/main" val="20004"/>
                    </a:ext>
                  </a:extLst>
                </a:gridCol>
                <a:gridCol w="1143000"/>
                <a:gridCol w="1143000"/>
                <a:gridCol w="1143000">
                  <a:extLst>
                    <a:ext uri="{9D8B030D-6E8A-4147-A177-3AD203B41FA5}">
                      <a16:colId xmlns="" xmlns:a16="http://schemas.microsoft.com/office/drawing/2014/main" val="20005"/>
                    </a:ext>
                  </a:extLst>
                </a:gridCol>
              </a:tblGrid>
              <a:tr h="602472">
                <a:tc>
                  <a:txBody>
                    <a:bodyPr/>
                    <a:lstStyle/>
                    <a:p>
                      <a:pPr algn="ctr"/>
                      <a:r>
                        <a:rPr lang="en-US" sz="1600" dirty="0">
                          <a:solidFill>
                            <a:schemeClr val="tx1"/>
                          </a:solidFill>
                        </a:rPr>
                        <a:t>Bidder</a:t>
                      </a:r>
                    </a:p>
                  </a:txBody>
                  <a:tcPr>
                    <a:solidFill>
                      <a:schemeClr val="bg1">
                        <a:lumMod val="85000"/>
                      </a:schemeClr>
                    </a:solidFill>
                  </a:tcPr>
                </a:tc>
                <a:tc>
                  <a:txBody>
                    <a:bodyPr/>
                    <a:lstStyle/>
                    <a:p>
                      <a:pPr algn="ctr"/>
                      <a:r>
                        <a:rPr lang="en-US" sz="1600" dirty="0">
                          <a:solidFill>
                            <a:schemeClr val="tx1"/>
                          </a:solidFill>
                        </a:rPr>
                        <a:t>MBE %</a:t>
                      </a:r>
                    </a:p>
                  </a:txBody>
                  <a:tcPr>
                    <a:solidFill>
                      <a:schemeClr val="bg1">
                        <a:lumMod val="85000"/>
                      </a:schemeClr>
                    </a:solidFill>
                  </a:tcPr>
                </a:tc>
                <a:tc>
                  <a:txBody>
                    <a:bodyPr/>
                    <a:lstStyle/>
                    <a:p>
                      <a:pPr algn="ctr"/>
                      <a:r>
                        <a:rPr lang="en-US" sz="1600" dirty="0">
                          <a:solidFill>
                            <a:schemeClr val="tx1"/>
                          </a:solidFill>
                        </a:rPr>
                        <a:t>Pts.</a:t>
                      </a:r>
                    </a:p>
                  </a:txBody>
                  <a:tcPr>
                    <a:solidFill>
                      <a:schemeClr val="bg1">
                        <a:lumMod val="85000"/>
                      </a:schemeClr>
                    </a:solidFill>
                  </a:tcPr>
                </a:tc>
                <a:tc>
                  <a:txBody>
                    <a:bodyPr/>
                    <a:lstStyle/>
                    <a:p>
                      <a:pPr algn="ctr"/>
                      <a:r>
                        <a:rPr lang="en-US" sz="1600" dirty="0">
                          <a:solidFill>
                            <a:schemeClr val="tx1"/>
                          </a:solidFill>
                        </a:rPr>
                        <a:t>WBE %</a:t>
                      </a:r>
                    </a:p>
                  </a:txBody>
                  <a:tcPr>
                    <a:solidFill>
                      <a:schemeClr val="bg1">
                        <a:lumMod val="85000"/>
                      </a:schemeClr>
                    </a:solidFill>
                  </a:tcPr>
                </a:tc>
                <a:tc>
                  <a:txBody>
                    <a:bodyPr/>
                    <a:lstStyle/>
                    <a:p>
                      <a:pPr algn="ctr"/>
                      <a:r>
                        <a:rPr lang="en-US" sz="1600" dirty="0">
                          <a:solidFill>
                            <a:schemeClr val="tx1"/>
                          </a:solidFill>
                        </a:rPr>
                        <a:t>Pts.</a:t>
                      </a:r>
                    </a:p>
                  </a:txBody>
                  <a:tcPr>
                    <a:solidFill>
                      <a:schemeClr val="bg1">
                        <a:lumMod val="85000"/>
                      </a:schemeClr>
                    </a:solidFill>
                  </a:tcPr>
                </a:tc>
                <a:tc>
                  <a:txBody>
                    <a:bodyPr/>
                    <a:lstStyle/>
                    <a:p>
                      <a:pPr algn="ctr"/>
                      <a:r>
                        <a:rPr lang="en-US" sz="1600" dirty="0" smtClean="0">
                          <a:solidFill>
                            <a:schemeClr val="tx1"/>
                          </a:solidFill>
                        </a:rPr>
                        <a:t>IVOSB %</a:t>
                      </a:r>
                      <a:endParaRPr lang="en-US" sz="1600" dirty="0">
                        <a:solidFill>
                          <a:schemeClr val="tx1"/>
                        </a:solidFill>
                      </a:endParaRPr>
                    </a:p>
                  </a:txBody>
                  <a:tcPr>
                    <a:solidFill>
                      <a:schemeClr val="bg1">
                        <a:lumMod val="85000"/>
                      </a:schemeClr>
                    </a:solidFill>
                  </a:tcPr>
                </a:tc>
                <a:tc>
                  <a:txBody>
                    <a:bodyPr/>
                    <a:lstStyle/>
                    <a:p>
                      <a:pPr algn="ctr"/>
                      <a:r>
                        <a:rPr lang="en-US" sz="1600" dirty="0" smtClean="0">
                          <a:solidFill>
                            <a:schemeClr val="tx1"/>
                          </a:solidFill>
                        </a:rPr>
                        <a:t>Pts.</a:t>
                      </a:r>
                      <a:endParaRPr lang="en-US" sz="1600" dirty="0">
                        <a:solidFill>
                          <a:schemeClr val="tx1"/>
                        </a:solidFill>
                      </a:endParaRPr>
                    </a:p>
                  </a:txBody>
                  <a:tcPr>
                    <a:solidFill>
                      <a:schemeClr val="bg1">
                        <a:lumMod val="85000"/>
                      </a:schemeClr>
                    </a:solidFill>
                  </a:tcPr>
                </a:tc>
                <a:tc>
                  <a:txBody>
                    <a:bodyPr/>
                    <a:lstStyle/>
                    <a:p>
                      <a:pPr algn="ctr"/>
                      <a:r>
                        <a:rPr lang="en-US" sz="1600" dirty="0">
                          <a:solidFill>
                            <a:schemeClr val="tx1"/>
                          </a:solidFill>
                        </a:rPr>
                        <a:t>Total Pts.</a:t>
                      </a:r>
                    </a:p>
                  </a:txBody>
                  <a:tcPr>
                    <a:solidFill>
                      <a:schemeClr val="bg1">
                        <a:lumMod val="85000"/>
                      </a:schemeClr>
                    </a:solidFill>
                  </a:tcPr>
                </a:tc>
                <a:extLst>
                  <a:ext uri="{0D108BD9-81ED-4DB2-BD59-A6C34878D82A}">
                    <a16:rowId xmlns="" xmlns:a16="http://schemas.microsoft.com/office/drawing/2014/main" val="10000"/>
                  </a:ext>
                </a:extLst>
              </a:tr>
              <a:tr h="665890">
                <a:tc>
                  <a:txBody>
                    <a:bodyPr/>
                    <a:lstStyle/>
                    <a:p>
                      <a:pPr algn="ctr"/>
                      <a:r>
                        <a:rPr lang="en-US" dirty="0">
                          <a:solidFill>
                            <a:schemeClr val="tx1"/>
                          </a:solidFill>
                        </a:rPr>
                        <a:t>Bidder</a:t>
                      </a:r>
                      <a:r>
                        <a:rPr lang="en-US" baseline="0" dirty="0">
                          <a:solidFill>
                            <a:schemeClr val="tx1"/>
                          </a:solidFill>
                        </a:rPr>
                        <a:t> 1</a:t>
                      </a:r>
                    </a:p>
                  </a:txBody>
                  <a:tcPr>
                    <a:solidFill>
                      <a:schemeClr val="bg1">
                        <a:lumMod val="85000"/>
                      </a:schemeClr>
                    </a:solidFill>
                  </a:tcPr>
                </a:tc>
                <a:tc>
                  <a:txBody>
                    <a:bodyPr/>
                    <a:lstStyle/>
                    <a:p>
                      <a:pPr algn="ctr"/>
                      <a:r>
                        <a:rPr lang="en-US" dirty="0">
                          <a:solidFill>
                            <a:schemeClr val="tx1"/>
                          </a:solidFill>
                        </a:rPr>
                        <a:t>12.0%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a:r>
                        <a:rPr lang="en-US" dirty="0">
                          <a:solidFill>
                            <a:schemeClr val="tx1"/>
                          </a:solidFill>
                        </a:rPr>
                        <a:t>10.0%</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3.5%</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6.0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17.00</a:t>
                      </a:r>
                    </a:p>
                  </a:txBody>
                  <a:tcPr marL="9525" marR="9525" marT="9525" marB="0" anchor="ctr">
                    <a:solidFill>
                      <a:schemeClr val="bg1">
                        <a:lumMod val="85000"/>
                      </a:schemeClr>
                    </a:solidFill>
                  </a:tcPr>
                </a:tc>
                <a:extLst>
                  <a:ext uri="{0D108BD9-81ED-4DB2-BD59-A6C34878D82A}">
                    <a16:rowId xmlns="" xmlns:a16="http://schemas.microsoft.com/office/drawing/2014/main" val="10001"/>
                  </a:ext>
                </a:extLst>
              </a:tr>
              <a:tr h="665890">
                <a:tc>
                  <a:txBody>
                    <a:bodyPr/>
                    <a:lstStyle/>
                    <a:p>
                      <a:pPr algn="ctr"/>
                      <a:r>
                        <a:rPr lang="en-US" dirty="0">
                          <a:solidFill>
                            <a:schemeClr val="tx1"/>
                          </a:solidFill>
                        </a:rPr>
                        <a:t>Bidder 2</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a:r>
                        <a:rPr lang="en-US" dirty="0">
                          <a:solidFill>
                            <a:schemeClr val="tx1"/>
                          </a:solidFill>
                        </a:rPr>
                        <a:t>3.75</a:t>
                      </a:r>
                    </a:p>
                  </a:txBody>
                  <a:tcPr>
                    <a:solidFill>
                      <a:schemeClr val="bg1">
                        <a:lumMod val="85000"/>
                      </a:schemeClr>
                    </a:solidFill>
                  </a:tcPr>
                </a:tc>
                <a:tc>
                  <a:txBody>
                    <a:bodyPr/>
                    <a:lstStyle/>
                    <a:p>
                      <a:pPr algn="ctr"/>
                      <a:r>
                        <a:rPr lang="en-US" dirty="0">
                          <a:solidFill>
                            <a:schemeClr val="tx1"/>
                          </a:solidFill>
                        </a:rPr>
                        <a:t>4.0%</a:t>
                      </a:r>
                    </a:p>
                  </a:txBody>
                  <a:tcPr>
                    <a:solidFill>
                      <a:schemeClr val="bg1">
                        <a:lumMod val="85000"/>
                      </a:schemeClr>
                    </a:solidFill>
                  </a:tcPr>
                </a:tc>
                <a:tc>
                  <a:txBody>
                    <a:bodyPr/>
                    <a:lstStyle/>
                    <a:p>
                      <a:pPr algn="ctr"/>
                      <a:r>
                        <a:rPr lang="en-US" dirty="0">
                          <a:solidFill>
                            <a:schemeClr val="tx1"/>
                          </a:solidFill>
                        </a:rPr>
                        <a:t>2.5</a:t>
                      </a:r>
                    </a:p>
                  </a:txBody>
                  <a:tcP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1.8%</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3.0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9.25</a:t>
                      </a:r>
                    </a:p>
                  </a:txBody>
                  <a:tcPr marL="9525" marR="9525" marT="9525" marB="0" anchor="ctr">
                    <a:solidFill>
                      <a:schemeClr val="bg1">
                        <a:lumMod val="85000"/>
                      </a:schemeClr>
                    </a:solidFill>
                  </a:tcPr>
                </a:tc>
                <a:extLst>
                  <a:ext uri="{0D108BD9-81ED-4DB2-BD59-A6C34878D82A}">
                    <a16:rowId xmlns="" xmlns:a16="http://schemas.microsoft.com/office/drawing/2014/main" val="10002"/>
                  </a:ext>
                </a:extLst>
              </a:tr>
              <a:tr h="665890">
                <a:tc>
                  <a:txBody>
                    <a:bodyPr/>
                    <a:lstStyle/>
                    <a:p>
                      <a:pPr algn="ctr"/>
                      <a:r>
                        <a:rPr lang="en-US" dirty="0">
                          <a:solidFill>
                            <a:schemeClr val="tx1"/>
                          </a:solidFill>
                        </a:rPr>
                        <a:t>Bidder 3</a:t>
                      </a:r>
                    </a:p>
                  </a:txBody>
                  <a:tcPr>
                    <a:solidFill>
                      <a:schemeClr val="bg1">
                        <a:lumMod val="85000"/>
                      </a:schemeClr>
                    </a:solidFill>
                  </a:tcPr>
                </a:tc>
                <a:tc>
                  <a:txBody>
                    <a:bodyPr/>
                    <a:lstStyle/>
                    <a:p>
                      <a:pPr algn="ctr"/>
                      <a:r>
                        <a:rPr lang="en-US" dirty="0">
                          <a:solidFill>
                            <a:schemeClr val="tx1"/>
                          </a:solidFill>
                        </a:rPr>
                        <a:t>8.0%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a:r>
                        <a:rPr lang="en-US" dirty="0">
                          <a:solidFill>
                            <a:schemeClr val="tx1"/>
                          </a:solidFill>
                        </a:rPr>
                        <a:t>8.0%</a:t>
                      </a:r>
                    </a:p>
                  </a:txBody>
                  <a:tcPr>
                    <a:solidFill>
                      <a:schemeClr val="bg1">
                        <a:lumMod val="85000"/>
                      </a:schemeClr>
                    </a:solidFill>
                  </a:tcPr>
                </a:tc>
                <a:tc>
                  <a:txBody>
                    <a:bodyPr/>
                    <a:lstStyle/>
                    <a:p>
                      <a:pPr algn="ctr"/>
                      <a:r>
                        <a:rPr lang="en-US" dirty="0">
                          <a:solidFill>
                            <a:schemeClr val="tx1"/>
                          </a:solidFill>
                        </a:rPr>
                        <a:t>5.0</a:t>
                      </a:r>
                    </a:p>
                  </a:txBody>
                  <a:tcP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3.0%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5.0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15.00</a:t>
                      </a:r>
                    </a:p>
                  </a:txBody>
                  <a:tcPr marL="9525" marR="9525" marT="9525" marB="0" anchor="ctr">
                    <a:solidFill>
                      <a:schemeClr val="bg1">
                        <a:lumMod val="85000"/>
                      </a:schemeClr>
                    </a:solidFill>
                  </a:tcPr>
                </a:tc>
                <a:extLst>
                  <a:ext uri="{0D108BD9-81ED-4DB2-BD59-A6C34878D82A}">
                    <a16:rowId xmlns="" xmlns:a16="http://schemas.microsoft.com/office/drawing/2014/main" val="10003"/>
                  </a:ext>
                </a:extLst>
              </a:tr>
              <a:tr h="665890">
                <a:tc>
                  <a:txBody>
                    <a:bodyPr/>
                    <a:lstStyle/>
                    <a:p>
                      <a:pPr algn="ctr"/>
                      <a:r>
                        <a:rPr lang="en-US" dirty="0">
                          <a:solidFill>
                            <a:schemeClr val="tx1"/>
                          </a:solidFill>
                        </a:rPr>
                        <a:t>Bidder 4</a:t>
                      </a:r>
                    </a:p>
                  </a:txBody>
                  <a:tcPr>
                    <a:solidFill>
                      <a:schemeClr val="bg1">
                        <a:lumMod val="85000"/>
                      </a:schemeClr>
                    </a:solidFill>
                  </a:tcPr>
                </a:tc>
                <a:tc>
                  <a:txBody>
                    <a:bodyPr/>
                    <a:lstStyle/>
                    <a:p>
                      <a:pPr algn="ctr"/>
                      <a:r>
                        <a:rPr lang="en-US" dirty="0">
                          <a:solidFill>
                            <a:schemeClr val="tx1"/>
                          </a:solidFill>
                        </a:rPr>
                        <a:t>16.0%</a:t>
                      </a:r>
                    </a:p>
                  </a:txBody>
                  <a:tcPr>
                    <a:solidFill>
                      <a:schemeClr val="bg1">
                        <a:lumMod val="85000"/>
                      </a:schemeClr>
                    </a:solidFill>
                  </a:tcPr>
                </a:tc>
                <a:tc>
                  <a:txBody>
                    <a:bodyPr/>
                    <a:lstStyle/>
                    <a:p>
                      <a:pPr algn="ctr"/>
                      <a:r>
                        <a:rPr lang="en-US" dirty="0">
                          <a:solidFill>
                            <a:schemeClr val="tx1"/>
                          </a:solidFill>
                        </a:rPr>
                        <a:t>6.0</a:t>
                      </a:r>
                    </a:p>
                  </a:txBody>
                  <a:tcPr>
                    <a:solidFill>
                      <a:schemeClr val="bg1">
                        <a:lumMod val="85000"/>
                      </a:schemeClr>
                    </a:solidFill>
                  </a:tcPr>
                </a:tc>
                <a:tc>
                  <a:txBody>
                    <a:bodyPr/>
                    <a:lstStyle/>
                    <a:p>
                      <a:pPr algn="ctr"/>
                      <a:r>
                        <a:rPr lang="en-US" dirty="0">
                          <a:solidFill>
                            <a:schemeClr val="tx1"/>
                          </a:solidFill>
                        </a:rPr>
                        <a:t>0.2%</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0.6%</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1.0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a:solidFill>
                            <a:srgbClr val="000000"/>
                          </a:solidFill>
                          <a:effectLst/>
                          <a:latin typeface="Calibri" panose="020F0502020204030204" pitchFamily="34" charset="0"/>
                        </a:rPr>
                        <a:t>7.00</a:t>
                      </a:r>
                    </a:p>
                  </a:txBody>
                  <a:tcPr marL="9525" marR="9525" marT="9525" marB="0" anchor="ctr">
                    <a:solidFill>
                      <a:schemeClr val="bg1">
                        <a:lumMod val="85000"/>
                      </a:schemeClr>
                    </a:solidFill>
                  </a:tcPr>
                </a:tc>
                <a:extLst>
                  <a:ext uri="{0D108BD9-81ED-4DB2-BD59-A6C34878D82A}">
                    <a16:rowId xmlns="" xmlns:a16="http://schemas.microsoft.com/office/drawing/2014/main" val="10004"/>
                  </a:ext>
                </a:extLst>
              </a:tr>
              <a:tr h="665890">
                <a:tc>
                  <a:txBody>
                    <a:bodyPr/>
                    <a:lstStyle/>
                    <a:p>
                      <a:pPr algn="ctr"/>
                      <a:r>
                        <a:rPr lang="en-US" dirty="0">
                          <a:solidFill>
                            <a:schemeClr val="tx1"/>
                          </a:solidFill>
                        </a:rPr>
                        <a:t>Bidder 5</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a:r>
                        <a:rPr lang="en-US" dirty="0">
                          <a:solidFill>
                            <a:schemeClr val="tx1"/>
                          </a:solidFill>
                        </a:rPr>
                        <a:t>-1.0</a:t>
                      </a:r>
                    </a:p>
                  </a:txBody>
                  <a:tcPr>
                    <a:solidFill>
                      <a:schemeClr val="bg1">
                        <a:lumMod val="85000"/>
                      </a:schemeClr>
                    </a:solidFill>
                  </a:tcPr>
                </a:tc>
                <a:tc>
                  <a:txBody>
                    <a:bodyPr/>
                    <a:lstStyle/>
                    <a:p>
                      <a:pPr algn="ctr"/>
                      <a:r>
                        <a:rPr lang="en-US" dirty="0">
                          <a:solidFill>
                            <a:schemeClr val="tx1"/>
                          </a:solidFill>
                        </a:rPr>
                        <a:t>0.0%</a:t>
                      </a:r>
                    </a:p>
                  </a:txBody>
                  <a:tcPr>
                    <a:solidFill>
                      <a:schemeClr val="bg1">
                        <a:lumMod val="85000"/>
                      </a:schemeClr>
                    </a:solidFill>
                  </a:tcPr>
                </a:tc>
                <a:tc>
                  <a:txBody>
                    <a:bodyPr/>
                    <a:lstStyle/>
                    <a:p>
                      <a:pPr algn="ctr"/>
                      <a:r>
                        <a:rPr lang="en-US" dirty="0">
                          <a:solidFill>
                            <a:schemeClr val="tx1"/>
                          </a:solidFill>
                        </a:rPr>
                        <a:t>-1.0</a:t>
                      </a:r>
                    </a:p>
                  </a:txBody>
                  <a:tcPr>
                    <a:solidFill>
                      <a:schemeClr val="bg1">
                        <a:lumMod val="85000"/>
                      </a:schemeClr>
                    </a:solidFill>
                  </a:tcPr>
                </a:tc>
                <a:tc>
                  <a:txBody>
                    <a:bodyPr/>
                    <a:lstStyle/>
                    <a:p>
                      <a:pPr algn="ctr" rtl="0" fontAlgn="ctr"/>
                      <a:r>
                        <a:rPr lang="en-US" sz="1800" b="0" i="0" u="none" strike="noStrike" dirty="0" smtClean="0">
                          <a:solidFill>
                            <a:srgbClr val="000000"/>
                          </a:solidFill>
                          <a:effectLst/>
                          <a:latin typeface="Calibri" panose="020F0502020204030204" pitchFamily="34" charset="0"/>
                        </a:rPr>
                        <a:t>0.0%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1.0</a:t>
                      </a:r>
                      <a:endParaRPr lang="en-US" sz="1800" b="0"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en-US" sz="1800" b="0" i="0" u="none" strike="noStrike" dirty="0">
                          <a:solidFill>
                            <a:srgbClr val="000000"/>
                          </a:solidFill>
                          <a:effectLst/>
                          <a:latin typeface="Calibri" panose="020F0502020204030204" pitchFamily="34" charset="0"/>
                        </a:rPr>
                        <a:t>-3.00</a:t>
                      </a:r>
                    </a:p>
                  </a:txBody>
                  <a:tcPr marL="9525" marR="9525" marT="9525" marB="0" anchor="ctr">
                    <a:solidFill>
                      <a:schemeClr val="bg1">
                        <a:lumMod val="85000"/>
                      </a:schemeClr>
                    </a:solidFill>
                  </a:tcPr>
                </a:tc>
                <a:extLst>
                  <a:ext uri="{0D108BD9-81ED-4DB2-BD59-A6C34878D82A}">
                    <a16:rowId xmlns=""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7674737" y="5486400"/>
            <a:ext cx="1469263" cy="1394691"/>
          </a:xfrm>
          <a:prstGeom prst="rect">
            <a:avLst/>
          </a:prstGeom>
        </p:spPr>
      </p:pic>
    </p:spTree>
    <p:extLst>
      <p:ext uri="{BB962C8B-B14F-4D97-AF65-F5344CB8AC3E}">
        <p14:creationId xmlns:p14="http://schemas.microsoft.com/office/powerpoint/2010/main" val="374547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 xmlns:a16="http://schemas.microsoft.com/office/drawing/2014/main" id="{DB272C9E-16DE-4495-9D40-35520650B19E}"/>
              </a:ext>
            </a:extLst>
          </p:cNvPr>
          <p:cNvSpPr>
            <a:spLocks noGrp="1"/>
          </p:cNvSpPr>
          <p:nvPr>
            <p:ph type="title"/>
          </p:nvPr>
        </p:nvSpPr>
        <p:spPr>
          <a:xfrm>
            <a:off x="135531" y="-10691"/>
            <a:ext cx="9144603" cy="1182309"/>
          </a:xfrm>
        </p:spPr>
        <p:txBody>
          <a:bodyPr>
            <a:noAutofit/>
          </a:bodyPr>
          <a:lstStyle/>
          <a:p>
            <a:pPr algn="ctr"/>
            <a:r>
              <a:rPr lang="en-US" sz="4400" b="1" dirty="0" smtClean="0">
                <a:latin typeface="Garamond" panose="02020404030301010803" pitchFamily="18" charset="0"/>
              </a:rPr>
              <a:t>Subcontractor Compliance</a:t>
            </a:r>
            <a:endParaRPr lang="en-US" sz="4400" b="1" dirty="0">
              <a:latin typeface="Garamond" panose="02020404030301010803" pitchFamily="18" charset="0"/>
            </a:endParaRPr>
          </a:p>
        </p:txBody>
      </p:sp>
      <p:sp>
        <p:nvSpPr>
          <p:cNvPr id="7" name="Rectangle 3"/>
          <p:cNvSpPr>
            <a:spLocks noGrp="1" noChangeArrowheads="1"/>
          </p:cNvSpPr>
          <p:nvPr>
            <p:ph idx="1"/>
          </p:nvPr>
        </p:nvSpPr>
        <p:spPr>
          <a:xfrm>
            <a:off x="533400" y="1639017"/>
            <a:ext cx="3789021" cy="3237783"/>
          </a:xfrm>
        </p:spPr>
        <p:txBody>
          <a:bodyPr>
            <a:noAutofit/>
          </a:bodyPr>
          <a:lstStyle/>
          <a:p>
            <a:pPr marL="0" indent="0">
              <a:buNone/>
            </a:pPr>
            <a:r>
              <a:rPr lang="en-US" sz="1700" b="1" dirty="0">
                <a:latin typeface="Garamond" panose="02020404030301010803" pitchFamily="18" charset="0"/>
              </a:rPr>
              <a:t>Pay Audit System</a:t>
            </a:r>
          </a:p>
          <a:p>
            <a:r>
              <a:rPr lang="en-US" sz="1700" i="0" dirty="0">
                <a:latin typeface="Garamond" panose="02020404030301010803" pitchFamily="18" charset="0"/>
              </a:rPr>
              <a:t>Tool utilized to monitor the state’s diversity spend for subcontractors</a:t>
            </a:r>
          </a:p>
          <a:p>
            <a:r>
              <a:rPr lang="en-US" sz="1700" i="0" dirty="0">
                <a:latin typeface="Garamond" panose="02020404030301010803" pitchFamily="18" charset="0"/>
              </a:rPr>
              <a:t>Selected primes and subcontractors are required to report payments submitted or received through this web-based tool</a:t>
            </a:r>
          </a:p>
          <a:p>
            <a:r>
              <a:rPr lang="en-US" sz="1700" dirty="0">
                <a:latin typeface="Garamond" panose="02020404030301010803" pitchFamily="18" charset="0"/>
              </a:rPr>
              <a:t>Based on contract terms payments should be reported monthly or quarterly</a:t>
            </a:r>
          </a:p>
          <a:p>
            <a:r>
              <a:rPr lang="en-US" sz="1650" b="1" i="0" dirty="0">
                <a:latin typeface="Garamond" panose="02020404030301010803" pitchFamily="18" charset="0"/>
              </a:rPr>
              <a:t>Questions? </a:t>
            </a:r>
            <a:r>
              <a:rPr lang="en-US" sz="1650" i="0" dirty="0">
                <a:latin typeface="Garamond" panose="02020404030301010803" pitchFamily="18" charset="0"/>
              </a:rPr>
              <a:t>Contact </a:t>
            </a:r>
            <a:r>
              <a:rPr lang="en-US" sz="1650" i="0" dirty="0" smtClean="0">
                <a:latin typeface="Garamond" panose="02020404030301010803" pitchFamily="18" charset="0"/>
              </a:rPr>
              <a:t>Division of Supplier Diversity</a:t>
            </a:r>
            <a:endParaRPr lang="en-US" sz="1650" i="0" dirty="0">
              <a:latin typeface="Garamond" panose="02020404030301010803" pitchFamily="18" charset="0"/>
            </a:endParaRPr>
          </a:p>
          <a:p>
            <a:pPr lvl="1"/>
            <a:r>
              <a:rPr lang="en-US" sz="1250" dirty="0">
                <a:latin typeface="Garamond" panose="02020404030301010803" pitchFamily="18" charset="0"/>
                <a:hlinkClick r:id="rId3"/>
              </a:rPr>
              <a:t>mwbecompliance@idoa.in.gov</a:t>
            </a:r>
            <a:r>
              <a:rPr lang="en-US" sz="1250" dirty="0">
                <a:latin typeface="Garamond" panose="02020404030301010803" pitchFamily="18" charset="0"/>
              </a:rPr>
              <a:t> </a:t>
            </a:r>
          </a:p>
          <a:p>
            <a:pPr lvl="1"/>
            <a:r>
              <a:rPr lang="en-US" sz="1250" dirty="0">
                <a:latin typeface="Garamond" panose="02020404030301010803" pitchFamily="18" charset="0"/>
                <a:hlinkClick r:id="rId4"/>
              </a:rPr>
              <a:t>www.in.gov/idoa/mwbe/payaudit.htm</a:t>
            </a:r>
            <a:r>
              <a:rPr lang="en-US" sz="1250" dirty="0">
                <a:latin typeface="Garamond" panose="02020404030301010803" pitchFamily="18" charset="0"/>
              </a:rPr>
              <a:t> </a:t>
            </a:r>
            <a:endParaRPr lang="en-US" sz="1250" i="0" dirty="0">
              <a:latin typeface="Garamond" panose="02020404030301010803" pitchFamily="18" charset="0"/>
            </a:endParaRPr>
          </a:p>
        </p:txBody>
      </p:sp>
      <p:sp>
        <p:nvSpPr>
          <p:cNvPr id="3" name="Slide Number Placeholder 2">
            <a:extLst>
              <a:ext uri="{FF2B5EF4-FFF2-40B4-BE49-F238E27FC236}">
                <a16:creationId xmlns="" xmlns:a16="http://schemas.microsoft.com/office/drawing/2014/main" id="{D53CBF48-6083-44B3-B416-5F717F712C11}"/>
              </a:ext>
            </a:extLst>
          </p:cNvPr>
          <p:cNvSpPr>
            <a:spLocks noGrp="1"/>
          </p:cNvSpPr>
          <p:nvPr>
            <p:ph type="sldNum" sz="quarter" idx="12"/>
          </p:nvPr>
        </p:nvSpPr>
        <p:spPr/>
        <p:txBody>
          <a:bodyPr/>
          <a:lstStyle/>
          <a:p>
            <a:fld id="{97FBE726-DBFE-42C8-9E3A-ACED5DC5B2D0}" type="slidenum">
              <a:rPr lang="en-US" smtClean="0"/>
              <a:pPr/>
              <a:t>29</a:t>
            </a:fld>
            <a:endParaRPr lang="en-US" dirty="0"/>
          </a:p>
        </p:txBody>
      </p:sp>
      <p:grpSp>
        <p:nvGrpSpPr>
          <p:cNvPr id="4" name="Group 3"/>
          <p:cNvGrpSpPr/>
          <p:nvPr/>
        </p:nvGrpSpPr>
        <p:grpSpPr>
          <a:xfrm>
            <a:off x="4481945" y="1639017"/>
            <a:ext cx="4178424" cy="3161583"/>
            <a:chOff x="968121" y="965163"/>
            <a:chExt cx="6569665" cy="4687710"/>
          </a:xfrm>
        </p:grpSpPr>
        <p:pic>
          <p:nvPicPr>
            <p:cNvPr id="5" name="Picture 9" descr="C:\Users\Fable\AppData\Local\Microsoft\Windows\Temporary Internet Files\Content.IE5\X5T015VL\MC9004315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895" y="2068628"/>
              <a:ext cx="1031240" cy="103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6"/>
            <p:cNvSpPr txBox="1">
              <a:spLocks noChangeArrowheads="1"/>
            </p:cNvSpPr>
            <p:nvPr/>
          </p:nvSpPr>
          <p:spPr bwMode="auto">
            <a:xfrm>
              <a:off x="6337636" y="3230032"/>
              <a:ext cx="1200150" cy="95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Pay Audit System</a:t>
              </a:r>
            </a:p>
          </p:txBody>
        </p:sp>
        <p:pic>
          <p:nvPicPr>
            <p:cNvPr id="9" name="Picture 2" descr="C:\Users\Fable\AppData\Local\Microsoft\Windows\Temporary Internet Files\Content.IE5\8ORMKK27\MC9004339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34" y="965163"/>
              <a:ext cx="1432667" cy="14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0"/>
            <p:cNvSpPr txBox="1">
              <a:spLocks noChangeArrowheads="1"/>
            </p:cNvSpPr>
            <p:nvPr/>
          </p:nvSpPr>
          <p:spPr bwMode="auto">
            <a:xfrm>
              <a:off x="1822743" y="2332230"/>
              <a:ext cx="1198562" cy="4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Prime</a:t>
              </a:r>
            </a:p>
          </p:txBody>
        </p:sp>
        <p:sp>
          <p:nvSpPr>
            <p:cNvPr id="11" name="TextBox 43"/>
            <p:cNvSpPr txBox="1">
              <a:spLocks noChangeArrowheads="1"/>
            </p:cNvSpPr>
            <p:nvPr/>
          </p:nvSpPr>
          <p:spPr bwMode="auto">
            <a:xfrm>
              <a:off x="1323281" y="5242164"/>
              <a:ext cx="2204158" cy="4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a:solidFill>
                    <a:prstClr val="black"/>
                  </a:solidFill>
                </a:rPr>
                <a:t>Subcontractor</a:t>
              </a:r>
            </a:p>
          </p:txBody>
        </p:sp>
        <p:pic>
          <p:nvPicPr>
            <p:cNvPr id="12" name="Picture 33" descr="C:\Users\Fable\AppData\Local\Microsoft\Windows\Temporary Internet Files\Content.IE5\X5T015VL\MC9004339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631" y="3624756"/>
              <a:ext cx="1426369" cy="142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0"/>
            <p:cNvSpPr txBox="1">
              <a:spLocks noChangeArrowheads="1"/>
            </p:cNvSpPr>
            <p:nvPr/>
          </p:nvSpPr>
          <p:spPr bwMode="auto">
            <a:xfrm rot="320525">
              <a:off x="3290798" y="2333304"/>
              <a:ext cx="3099636" cy="6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i="1" dirty="0">
                  <a:solidFill>
                    <a:prstClr val="black"/>
                  </a:solidFill>
                </a:rPr>
                <a:t>Submit subcontractor </a:t>
              </a:r>
              <a:r>
                <a:rPr lang="en-US" altLang="en-US" sz="1050" b="1" i="1" dirty="0">
                  <a:solidFill>
                    <a:srgbClr val="FF0000"/>
                  </a:solidFill>
                </a:rPr>
                <a:t>actual paid</a:t>
              </a:r>
              <a:r>
                <a:rPr lang="en-US" altLang="en-US" sz="1050" i="1" dirty="0">
                  <a:solidFill>
                    <a:prstClr val="black"/>
                  </a:solidFill>
                </a:rPr>
                <a:t> invoice amounts</a:t>
              </a:r>
              <a:endParaRPr lang="en-US" altLang="en-US" sz="1050" i="1" baseline="30000" dirty="0">
                <a:solidFill>
                  <a:prstClr val="black"/>
                </a:solidFill>
              </a:endParaRPr>
            </a:p>
          </p:txBody>
        </p:sp>
        <p:sp>
          <p:nvSpPr>
            <p:cNvPr id="17" name="TextBox 69"/>
            <p:cNvSpPr txBox="1">
              <a:spLocks noChangeArrowheads="1"/>
            </p:cNvSpPr>
            <p:nvPr/>
          </p:nvSpPr>
          <p:spPr bwMode="auto">
            <a:xfrm rot="21005088">
              <a:off x="3589051" y="3708757"/>
              <a:ext cx="3132137" cy="6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i="1" dirty="0">
                  <a:solidFill>
                    <a:prstClr val="black"/>
                  </a:solidFill>
                </a:rPr>
                <a:t>Submit actual payments </a:t>
              </a:r>
              <a:r>
                <a:rPr lang="en-US" altLang="en-US" sz="1050" b="1" i="1" dirty="0">
                  <a:solidFill>
                    <a:srgbClr val="FF0000"/>
                  </a:solidFill>
                </a:rPr>
                <a:t>received</a:t>
              </a:r>
              <a:endParaRPr lang="en-US" altLang="en-US" sz="1050" b="1" i="1" baseline="30000" dirty="0">
                <a:solidFill>
                  <a:srgbClr val="FF0000"/>
                </a:solidFill>
              </a:endParaRPr>
            </a:p>
          </p:txBody>
        </p:sp>
        <p:sp>
          <p:nvSpPr>
            <p:cNvPr id="18" name="TextBox 62"/>
            <p:cNvSpPr txBox="1">
              <a:spLocks noChangeArrowheads="1"/>
            </p:cNvSpPr>
            <p:nvPr/>
          </p:nvSpPr>
          <p:spPr bwMode="auto">
            <a:xfrm>
              <a:off x="968121" y="2904490"/>
              <a:ext cx="1231027" cy="35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75" b="1" dirty="0">
                  <a:solidFill>
                    <a:prstClr val="black"/>
                  </a:solidFill>
                </a:rPr>
                <a:t>Payment</a:t>
              </a:r>
            </a:p>
          </p:txBody>
        </p:sp>
      </p:grpSp>
      <p:cxnSp>
        <p:nvCxnSpPr>
          <p:cNvPr id="28" name="Straight Arrow Connector 27"/>
          <p:cNvCxnSpPr/>
          <p:nvPr/>
        </p:nvCxnSpPr>
        <p:spPr>
          <a:xfrm flipV="1">
            <a:off x="6277599" y="3383708"/>
            <a:ext cx="1176696" cy="192643"/>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309757" y="2370349"/>
            <a:ext cx="1144376" cy="112022"/>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300000">
            <a:off x="5406654" y="2852588"/>
            <a:ext cx="38278" cy="568737"/>
          </a:xfrm>
          <a:prstGeom prst="straightConnector1">
            <a:avLst/>
          </a:prstGeom>
          <a:ln w="412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85107" y="6145212"/>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a:defRPr/>
            </a:pPr>
            <a:r>
              <a:rPr lang="en-US" sz="2000" b="1" i="1" dirty="0">
                <a:solidFill>
                  <a:srgbClr val="FFC000"/>
                </a:solidFill>
                <a:effectLst>
                  <a:innerShdw blurRad="330200">
                    <a:srgbClr val="1F497D">
                      <a:alpha val="55000"/>
                    </a:srgbClr>
                  </a:innerShdw>
                </a:effectLst>
                <a:latin typeface="Garamond" pitchFamily="18" charset="0"/>
              </a:rPr>
              <a:t>Indiana Department of Administration</a:t>
            </a:r>
          </a:p>
        </p:txBody>
      </p:sp>
      <p:pic>
        <p:nvPicPr>
          <p:cNvPr id="2" name="Picture 1"/>
          <p:cNvPicPr>
            <a:picLocks noChangeAspect="1"/>
          </p:cNvPicPr>
          <p:nvPr/>
        </p:nvPicPr>
        <p:blipFill>
          <a:blip r:embed="rId8"/>
          <a:stretch>
            <a:fillRect/>
          </a:stretch>
        </p:blipFill>
        <p:spPr>
          <a:xfrm>
            <a:off x="7675340" y="5486400"/>
            <a:ext cx="1469263" cy="1371600"/>
          </a:xfrm>
          <a:prstGeom prst="rect">
            <a:avLst/>
          </a:prstGeom>
        </p:spPr>
      </p:pic>
    </p:spTree>
    <p:extLst>
      <p:ext uri="{BB962C8B-B14F-4D97-AF65-F5344CB8AC3E}">
        <p14:creationId xmlns:p14="http://schemas.microsoft.com/office/powerpoint/2010/main" val="326454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15" name="Rectangle 2"/>
          <p:cNvSpPr>
            <a:spLocks noGrp="1" noChangeArrowheads="1"/>
          </p:cNvSpPr>
          <p:nvPr>
            <p:ph type="title"/>
          </p:nvPr>
        </p:nvSpPr>
        <p:spPr>
          <a:xfrm>
            <a:off x="0" y="0"/>
            <a:ext cx="9144000" cy="1447800"/>
          </a:xfrm>
        </p:spPr>
        <p:txBody>
          <a:bodyPr>
            <a:normAutofit/>
          </a:bodyPr>
          <a:lstStyle/>
          <a:p>
            <a:pPr algn="ctr" eaLnBrk="1" hangingPunct="1"/>
            <a:r>
              <a:rPr lang="en-US" sz="5400" b="1" dirty="0" smtClean="0">
                <a:latin typeface="Garamond" pitchFamily="18" charset="0"/>
              </a:rPr>
              <a:t>General Information</a:t>
            </a:r>
          </a:p>
        </p:txBody>
      </p:sp>
      <p:sp>
        <p:nvSpPr>
          <p:cNvPr id="16" name="Rectangle 3"/>
          <p:cNvSpPr>
            <a:spLocks noGrp="1" noChangeArrowheads="1"/>
          </p:cNvSpPr>
          <p:nvPr>
            <p:ph idx="1"/>
          </p:nvPr>
        </p:nvSpPr>
        <p:spPr>
          <a:xfrm>
            <a:off x="0" y="1447800"/>
            <a:ext cx="9144000" cy="4572000"/>
          </a:xfrm>
        </p:spPr>
        <p:txBody>
          <a:bodyPr>
            <a:normAutofit/>
          </a:bodyPr>
          <a:lstStyle/>
          <a:p>
            <a:pPr eaLnBrk="1" hangingPunct="1"/>
            <a:endParaRPr lang="en-US" sz="2400" dirty="0" smtClean="0">
              <a:latin typeface="Garamond" pitchFamily="18" charset="0"/>
            </a:endParaRPr>
          </a:p>
          <a:p>
            <a:pPr eaLnBrk="1" hangingPunct="1"/>
            <a:r>
              <a:rPr lang="en-US" sz="2400" dirty="0" smtClean="0">
                <a:latin typeface="Garamond" pitchFamily="18" charset="0"/>
              </a:rPr>
              <a:t>Sign-In </a:t>
            </a:r>
            <a:r>
              <a:rPr lang="en-US" sz="2400" dirty="0" smtClean="0">
                <a:latin typeface="Garamond" pitchFamily="18" charset="0"/>
              </a:rPr>
              <a:t>Sheet for Attendees</a:t>
            </a:r>
          </a:p>
          <a:p>
            <a:pPr eaLnBrk="1" hangingPunct="1"/>
            <a:r>
              <a:rPr lang="en-US" sz="2400" dirty="0" smtClean="0">
                <a:latin typeface="Garamond" pitchFamily="18" charset="0"/>
              </a:rPr>
              <a:t>Sign-In Sheet and PowerPoint will be posted on IDOA’s Solicitation Website</a:t>
            </a:r>
          </a:p>
          <a:p>
            <a:pPr eaLnBrk="1" hangingPunct="1"/>
            <a:r>
              <a:rPr lang="en-US" sz="2400" dirty="0" smtClean="0">
                <a:latin typeface="Garamond" pitchFamily="18" charset="0"/>
              </a:rPr>
              <a:t>Hold questions until the end of the presentation</a:t>
            </a:r>
          </a:p>
          <a:p>
            <a:pPr lvl="1"/>
            <a:r>
              <a:rPr lang="en-US" sz="2400" i="1" dirty="0" smtClean="0">
                <a:solidFill>
                  <a:srgbClr val="FF0000"/>
                </a:solidFill>
                <a:latin typeface="Garamond" pitchFamily="18" charset="0"/>
              </a:rPr>
              <a:t>Any verbal response is not considered binding</a:t>
            </a:r>
            <a:r>
              <a:rPr lang="en-US" sz="2400" i="1" dirty="0" smtClean="0">
                <a:latin typeface="Garamond" pitchFamily="18" charset="0"/>
              </a:rPr>
              <a:t>; respondents are encouraged to submit any question formally in writing if it affects the proposal that will be submitted to the state.</a:t>
            </a:r>
          </a:p>
          <a:p>
            <a:pPr lvl="1"/>
            <a:r>
              <a:rPr lang="en-US" sz="2400" i="1" dirty="0" smtClean="0">
                <a:latin typeface="Garamond" pitchFamily="18" charset="0"/>
              </a:rPr>
              <a:t>Additionally, the State will only be answering RFP process-related questions (i.e. how to fill out IDOA forms, etc.). No scope of work questions will be addressed. </a:t>
            </a:r>
          </a:p>
          <a:p>
            <a:pPr lvl="1"/>
            <a:endParaRPr lang="en-US" sz="2400" i="1" dirty="0" smtClean="0">
              <a:latin typeface="Garamond" pitchFamily="18" charset="0"/>
            </a:endParaRPr>
          </a:p>
        </p:txBody>
      </p:sp>
      <p:pic>
        <p:nvPicPr>
          <p:cNvPr id="6" name="Picture 5"/>
          <p:cNvPicPr>
            <a:picLocks noChangeAspect="1"/>
          </p:cNvPicPr>
          <p:nvPr/>
        </p:nvPicPr>
        <p:blipFill>
          <a:blip r:embed="rId2"/>
          <a:stretch>
            <a:fillRect/>
          </a:stretch>
        </p:blipFill>
        <p:spPr>
          <a:xfrm>
            <a:off x="7672387" y="5592762"/>
            <a:ext cx="1471613" cy="1265238"/>
          </a:xfrm>
          <a:prstGeom prst="rect">
            <a:avLst/>
          </a:prstGeom>
        </p:spPr>
      </p:pic>
    </p:spTree>
    <p:extLst>
      <p:ext uri="{BB962C8B-B14F-4D97-AF65-F5344CB8AC3E}">
        <p14:creationId xmlns:p14="http://schemas.microsoft.com/office/powerpoint/2010/main" val="2492412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0"/>
            <a:ext cx="9144000" cy="1066799"/>
          </a:xfrm>
        </p:spPr>
        <p:txBody>
          <a:bodyPr anchor="t">
            <a:noAutofit/>
          </a:bodyPr>
          <a:lstStyle/>
          <a:p>
            <a:pPr algn="ctr"/>
            <a:r>
              <a:rPr lang="en-US" sz="4400" dirty="0" smtClean="0">
                <a:latin typeface="Garamond" pitchFamily="18" charset="0"/>
              </a:rPr>
              <a:t>Additional </a:t>
            </a:r>
            <a:r>
              <a:rPr lang="en-US" sz="4400" dirty="0" smtClean="0">
                <a:latin typeface="Garamond" pitchFamily="18" charset="0"/>
              </a:rPr>
              <a:t>Information</a:t>
            </a:r>
          </a:p>
        </p:txBody>
      </p:sp>
      <p:sp>
        <p:nvSpPr>
          <p:cNvPr id="7" name="Content Placeholder 2"/>
          <p:cNvSpPr>
            <a:spLocks noGrp="1"/>
          </p:cNvSpPr>
          <p:nvPr>
            <p:ph idx="1"/>
          </p:nvPr>
        </p:nvSpPr>
        <p:spPr>
          <a:xfrm>
            <a:off x="0" y="838200"/>
            <a:ext cx="9144000" cy="4495799"/>
          </a:xfrm>
        </p:spPr>
        <p:txBody>
          <a:bodyPr>
            <a:noAutofit/>
          </a:bodyPr>
          <a:lstStyle/>
          <a:p>
            <a:pPr algn="ctr" eaLnBrk="1" hangingPunct="1">
              <a:lnSpc>
                <a:spcPct val="80000"/>
              </a:lnSpc>
              <a:buFontTx/>
              <a:buNone/>
            </a:pPr>
            <a:r>
              <a:rPr lang="en-US" sz="1200" b="1" dirty="0" smtClean="0">
                <a:latin typeface="Garamond" pitchFamily="18" charset="0"/>
              </a:rPr>
              <a:t>IDOA </a:t>
            </a:r>
            <a:r>
              <a:rPr lang="en-US" sz="1400" b="1" dirty="0" smtClean="0">
                <a:latin typeface="Garamond" pitchFamily="18" charset="0"/>
              </a:rPr>
              <a:t>PROCUREMENT</a:t>
            </a:r>
            <a:r>
              <a:rPr lang="en-US" sz="1200" b="1" dirty="0" smtClean="0">
                <a:latin typeface="Garamond" pitchFamily="18" charset="0"/>
              </a:rPr>
              <a:t> LINKS AND NUMBERS</a:t>
            </a:r>
            <a:endParaRPr lang="en-US" sz="1200" b="1" dirty="0" smtClean="0">
              <a:latin typeface="Garamond" pitchFamily="18" charset="0"/>
              <a:hlinkClick r:id="rId2"/>
            </a:endParaRPr>
          </a:p>
          <a:p>
            <a:pPr algn="ctr" eaLnBrk="1" hangingPunct="1">
              <a:lnSpc>
                <a:spcPct val="80000"/>
              </a:lnSpc>
              <a:buFontTx/>
              <a:buNone/>
            </a:pPr>
            <a:r>
              <a:rPr lang="en-US" sz="1200" b="1" dirty="0" smtClean="0">
                <a:latin typeface="Garamond" pitchFamily="18" charset="0"/>
                <a:hlinkClick r:id="rId2"/>
              </a:rPr>
              <a:t>http://www.in.gov/idoa/2354.htm</a:t>
            </a:r>
            <a:endParaRPr lang="en-US" sz="1200" b="1" dirty="0" smtClean="0">
              <a:latin typeface="Garamond" pitchFamily="18" charset="0"/>
            </a:endParaRPr>
          </a:p>
          <a:p>
            <a:pPr algn="ctr" eaLnBrk="1" hangingPunct="1">
              <a:lnSpc>
                <a:spcPct val="80000"/>
              </a:lnSpc>
              <a:buFontTx/>
              <a:buNone/>
            </a:pPr>
            <a:r>
              <a:rPr lang="en-US" sz="1200" b="1" dirty="0" smtClean="0">
                <a:latin typeface="Garamond" pitchFamily="18" charset="0"/>
              </a:rPr>
              <a:t>1-877-77BUYIN (8946) For Vendor Registration Questions</a:t>
            </a:r>
            <a:endParaRPr lang="en-US" sz="1200" b="1" dirty="0" smtClean="0">
              <a:latin typeface="Garamond" pitchFamily="18" charset="0"/>
              <a:hlinkClick r:id="rId3"/>
            </a:endParaRPr>
          </a:p>
          <a:p>
            <a:pPr algn="ctr" eaLnBrk="1" hangingPunct="1">
              <a:lnSpc>
                <a:spcPct val="80000"/>
              </a:lnSpc>
              <a:buFontTx/>
              <a:buNone/>
            </a:pPr>
            <a:r>
              <a:rPr lang="en-US" sz="1200" b="1" dirty="0" smtClean="0">
                <a:latin typeface="Garamond" pitchFamily="18" charset="0"/>
                <a:hlinkClick r:id="rId3"/>
              </a:rPr>
              <a:t>http://www.in.gov/idoa/2464.htm</a:t>
            </a:r>
            <a:endParaRPr lang="en-US" sz="1200" b="1" dirty="0" smtClean="0">
              <a:latin typeface="Garamond" pitchFamily="18" charset="0"/>
            </a:endParaRPr>
          </a:p>
          <a:p>
            <a:pPr algn="ctr" eaLnBrk="1" hangingPunct="1">
              <a:lnSpc>
                <a:spcPct val="80000"/>
              </a:lnSpc>
              <a:buFontTx/>
              <a:buNone/>
            </a:pPr>
            <a:r>
              <a:rPr lang="en-US" sz="1200" b="1" dirty="0" smtClean="0">
                <a:latin typeface="Garamond" pitchFamily="18" charset="0"/>
              </a:rPr>
              <a:t>For Inquiries Regarding Substantial Indiana Economic Impact</a:t>
            </a:r>
          </a:p>
          <a:p>
            <a:pPr eaLnBrk="1" hangingPunct="1">
              <a:lnSpc>
                <a:spcPct val="80000"/>
              </a:lnSpc>
              <a:buFontTx/>
              <a:buAutoNum type="alphaUcPeriod"/>
            </a:pPr>
            <a:r>
              <a:rPr lang="en-US" sz="1200" b="1" dirty="0" smtClean="0">
                <a:latin typeface="Garamond" pitchFamily="18" charset="0"/>
                <a:hlinkClick r:id="rId4"/>
              </a:rPr>
              <a:t>http://www.in.gov/idoa/2467.htm</a:t>
            </a:r>
            <a:endParaRPr lang="en-US" sz="1200" b="1" dirty="0" smtClean="0">
              <a:latin typeface="Garamond" pitchFamily="18" charset="0"/>
            </a:endParaRPr>
          </a:p>
          <a:p>
            <a:pPr eaLnBrk="1" hangingPunct="1">
              <a:lnSpc>
                <a:spcPct val="80000"/>
              </a:lnSpc>
              <a:buFontTx/>
              <a:buNone/>
            </a:pPr>
            <a:r>
              <a:rPr lang="en-US" sz="1200" b="1" dirty="0" smtClean="0">
                <a:latin typeface="Garamond" pitchFamily="18" charset="0"/>
              </a:rPr>
              <a:t>	Link to the developing “one stop shop” for vendor registry with IDOA and Secretary of State.</a:t>
            </a:r>
          </a:p>
          <a:p>
            <a:pPr eaLnBrk="1" hangingPunct="1">
              <a:lnSpc>
                <a:spcPct val="80000"/>
              </a:lnSpc>
              <a:buFontTx/>
              <a:buNone/>
            </a:pPr>
            <a:r>
              <a:rPr lang="en-US" sz="1200" b="1" dirty="0" smtClean="0">
                <a:latin typeface="Garamond" pitchFamily="18" charset="0"/>
              </a:rPr>
              <a:t>B.	Secretary of State of Indiana:</a:t>
            </a:r>
          </a:p>
          <a:p>
            <a:pPr eaLnBrk="1" hangingPunct="1">
              <a:lnSpc>
                <a:spcPct val="80000"/>
              </a:lnSpc>
              <a:buFontTx/>
              <a:buNone/>
            </a:pPr>
            <a:r>
              <a:rPr lang="en-US" sz="1200" b="1" dirty="0" smtClean="0">
                <a:latin typeface="Garamond" pitchFamily="18" charset="0"/>
              </a:rPr>
              <a:t>	Can be reached at (317) 232-6576 for registration assistance.  </a:t>
            </a:r>
            <a:r>
              <a:rPr lang="en-US" sz="1200" b="1" dirty="0" smtClean="0">
                <a:latin typeface="Garamond" pitchFamily="18" charset="0"/>
                <a:hlinkClick r:id="rId5"/>
              </a:rPr>
              <a:t>www.in.gov/sos</a:t>
            </a:r>
            <a:endParaRPr lang="en-US" sz="1200" b="1" dirty="0" smtClean="0">
              <a:latin typeface="Garamond" pitchFamily="18" charset="0"/>
            </a:endParaRPr>
          </a:p>
          <a:p>
            <a:pPr eaLnBrk="1" hangingPunct="1">
              <a:lnSpc>
                <a:spcPct val="80000"/>
              </a:lnSpc>
              <a:buFontTx/>
              <a:buNone/>
            </a:pPr>
            <a:r>
              <a:rPr lang="en-US" sz="1200" b="1" dirty="0" smtClean="0">
                <a:latin typeface="Garamond" pitchFamily="18" charset="0"/>
              </a:rPr>
              <a:t>C.	See Vendor Handbook:</a:t>
            </a:r>
          </a:p>
          <a:p>
            <a:pPr eaLnBrk="1" hangingPunct="1">
              <a:lnSpc>
                <a:spcPct val="80000"/>
              </a:lnSpc>
              <a:buFontTx/>
              <a:buNone/>
            </a:pPr>
            <a:r>
              <a:rPr lang="en-US" sz="1200" b="1" dirty="0" smtClean="0">
                <a:latin typeface="Garamond" pitchFamily="18" charset="0"/>
              </a:rPr>
              <a:t>	Online version available at </a:t>
            </a:r>
            <a:r>
              <a:rPr lang="en-US" sz="1200" b="1" dirty="0" smtClean="0">
                <a:latin typeface="Garamond" pitchFamily="18" charset="0"/>
                <a:hlinkClick r:id="rId6"/>
              </a:rPr>
              <a:t>http://www.in.gov/idoa/files/vendor_handbook.doc</a:t>
            </a:r>
            <a:endParaRPr lang="en-US" sz="1200" b="1" dirty="0" smtClean="0">
              <a:latin typeface="Garamond" pitchFamily="18" charset="0"/>
            </a:endParaRPr>
          </a:p>
          <a:p>
            <a:pPr eaLnBrk="1" hangingPunct="1">
              <a:lnSpc>
                <a:spcPct val="80000"/>
              </a:lnSpc>
              <a:buFontTx/>
              <a:buAutoNum type="alphaUcPeriod" startAt="4"/>
            </a:pPr>
            <a:r>
              <a:rPr lang="en-US" sz="1200" b="1" dirty="0" smtClean="0">
                <a:latin typeface="Garamond" pitchFamily="18" charset="0"/>
              </a:rPr>
              <a:t>Minority and Women Owned Business Enterprises:</a:t>
            </a:r>
          </a:p>
          <a:p>
            <a:pPr eaLnBrk="1" hangingPunct="1">
              <a:lnSpc>
                <a:spcPct val="80000"/>
              </a:lnSpc>
              <a:buFontTx/>
              <a:buNone/>
            </a:pPr>
            <a:r>
              <a:rPr lang="en-US" sz="1200" b="1" dirty="0" smtClean="0">
                <a:latin typeface="Garamond" pitchFamily="18" charset="0"/>
              </a:rPr>
              <a:t>	</a:t>
            </a:r>
            <a:r>
              <a:rPr lang="en-US" sz="1200" b="1" dirty="0" smtClean="0">
                <a:latin typeface="Garamond" pitchFamily="18" charset="0"/>
                <a:hlinkClick r:id="rId7"/>
              </a:rPr>
              <a:t>http://www.in.gov/idoa/files/Certification_List(48).xls</a:t>
            </a:r>
            <a:r>
              <a:rPr lang="en-US" sz="1200" b="1" dirty="0" smtClean="0">
                <a:latin typeface="Garamond" pitchFamily="18" charset="0"/>
              </a:rPr>
              <a:t> for table of IDOA certified MBEs and WBEs.  For more WBE’s information </a:t>
            </a:r>
            <a:r>
              <a:rPr lang="en-US" sz="1200" b="1" dirty="0" smtClean="0">
                <a:latin typeface="Garamond" pitchFamily="18" charset="0"/>
                <a:hlinkClick r:id="rId8"/>
              </a:rPr>
              <a:t>http://www.in.gov/idoa/2352.htm</a:t>
            </a:r>
            <a:r>
              <a:rPr lang="en-US" sz="1200" b="1" dirty="0" smtClean="0">
                <a:latin typeface="Garamond" pitchFamily="18" charset="0"/>
              </a:rPr>
              <a:t> </a:t>
            </a:r>
          </a:p>
          <a:p>
            <a:pPr eaLnBrk="1" hangingPunct="1">
              <a:lnSpc>
                <a:spcPct val="80000"/>
              </a:lnSpc>
              <a:buFontTx/>
              <a:buAutoNum type="alphaUcPeriod" startAt="5"/>
            </a:pPr>
            <a:r>
              <a:rPr lang="en-US" sz="1200" b="1" dirty="0" smtClean="0">
                <a:latin typeface="Garamond" pitchFamily="18" charset="0"/>
              </a:rPr>
              <a:t>Veteran Owned Small Business Program:</a:t>
            </a:r>
          </a:p>
          <a:p>
            <a:pPr>
              <a:lnSpc>
                <a:spcPct val="80000"/>
              </a:lnSpc>
              <a:buNone/>
            </a:pPr>
            <a:r>
              <a:rPr lang="en-US" sz="1200" b="1" dirty="0" smtClean="0">
                <a:latin typeface="Garamond" pitchFamily="18" charset="0"/>
              </a:rPr>
              <a:t>	</a:t>
            </a:r>
            <a:r>
              <a:rPr lang="en-US" sz="1200" b="1" dirty="0" smtClean="0">
                <a:latin typeface="Garamond" pitchFamily="18" charset="0"/>
                <a:hlinkClick r:id="rId9"/>
              </a:rPr>
              <a:t>https://www.vip.vetbiz.gov/</a:t>
            </a:r>
            <a:r>
              <a:rPr lang="en-US" sz="1200" b="1" dirty="0" smtClean="0">
                <a:latin typeface="Garamond" pitchFamily="18" charset="0"/>
              </a:rPr>
              <a:t> for a search of certified IVOSB’s. For more IVOSB’s information </a:t>
            </a:r>
            <a:r>
              <a:rPr lang="en-US" sz="1200" b="1" dirty="0" smtClean="0">
                <a:latin typeface="Garamond" pitchFamily="18" charset="0"/>
                <a:hlinkClick r:id="rId10"/>
              </a:rPr>
              <a:t>http://www.in.gov/idoa/2862.htm</a:t>
            </a:r>
            <a:endParaRPr lang="en-US" sz="1200" b="1" dirty="0" smtClean="0">
              <a:latin typeface="Garamond" pitchFamily="18" charset="0"/>
            </a:endParaRPr>
          </a:p>
          <a:p>
            <a:pPr eaLnBrk="1" hangingPunct="1">
              <a:lnSpc>
                <a:spcPct val="80000"/>
              </a:lnSpc>
              <a:buFontTx/>
              <a:buNone/>
            </a:pPr>
            <a:r>
              <a:rPr lang="en-US" sz="1200" b="1" dirty="0" smtClean="0">
                <a:latin typeface="Garamond" pitchFamily="18" charset="0"/>
              </a:rPr>
              <a:t>F.	RFP posting and updates:</a:t>
            </a:r>
          </a:p>
          <a:p>
            <a:pPr eaLnBrk="1" hangingPunct="1">
              <a:lnSpc>
                <a:spcPct val="80000"/>
              </a:lnSpc>
              <a:buFontTx/>
              <a:buNone/>
            </a:pPr>
            <a:r>
              <a:rPr lang="en-US" sz="1200" b="1" dirty="0" smtClean="0">
                <a:latin typeface="Garamond" pitchFamily="18" charset="0"/>
              </a:rPr>
              <a:t>	Go to </a:t>
            </a:r>
            <a:r>
              <a:rPr lang="en-US" sz="1200" b="1" dirty="0" smtClean="0">
                <a:latin typeface="Garamond" pitchFamily="18" charset="0"/>
                <a:hlinkClick r:id="rId11"/>
              </a:rPr>
              <a:t>http://www.in.gov/idoa/2354.htm</a:t>
            </a:r>
            <a:r>
              <a:rPr lang="en-US" sz="1200" b="1" dirty="0" smtClean="0">
                <a:latin typeface="Garamond" pitchFamily="18" charset="0"/>
              </a:rPr>
              <a:t> (select “State of Indiana Opportunities” link) </a:t>
            </a:r>
          </a:p>
          <a:p>
            <a:pPr eaLnBrk="1" hangingPunct="1">
              <a:lnSpc>
                <a:spcPct val="80000"/>
              </a:lnSpc>
              <a:spcBef>
                <a:spcPts val="0"/>
              </a:spcBef>
              <a:buFontTx/>
              <a:buNone/>
            </a:pPr>
            <a:r>
              <a:rPr lang="en-US" sz="1200" b="1" dirty="0" smtClean="0">
                <a:latin typeface="Garamond" pitchFamily="18" charset="0"/>
              </a:rPr>
              <a:t>	Drag through table until you find desired RFP/RFI number on left-hand side and click the link.</a:t>
            </a:r>
          </a:p>
        </p:txBody>
      </p:sp>
      <p:pic>
        <p:nvPicPr>
          <p:cNvPr id="2" name="Picture 1"/>
          <p:cNvPicPr>
            <a:picLocks noChangeAspect="1"/>
          </p:cNvPicPr>
          <p:nvPr/>
        </p:nvPicPr>
        <p:blipFill>
          <a:blip r:embed="rId12"/>
          <a:stretch>
            <a:fillRect/>
          </a:stretch>
        </p:blipFill>
        <p:spPr>
          <a:xfrm>
            <a:off x="7674737" y="5486400"/>
            <a:ext cx="1469263" cy="139469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3"/>
          <p:cNvSpPr txBox="1">
            <a:spLocks noChangeArrowheads="1"/>
          </p:cNvSpPr>
          <p:nvPr/>
        </p:nvSpPr>
        <p:spPr>
          <a:xfrm>
            <a:off x="0" y="914400"/>
            <a:ext cx="9144000" cy="1066801"/>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Garamond" pitchFamily="18" charset="0"/>
              </a:rPr>
              <a:t>Questions</a:t>
            </a:r>
          </a:p>
        </p:txBody>
      </p:sp>
      <p:sp>
        <p:nvSpPr>
          <p:cNvPr id="7" name="TextBox 6"/>
          <p:cNvSpPr txBox="1"/>
          <p:nvPr/>
        </p:nvSpPr>
        <p:spPr>
          <a:xfrm>
            <a:off x="0" y="2743200"/>
            <a:ext cx="9144000" cy="1754326"/>
          </a:xfrm>
          <a:prstGeom prst="rect">
            <a:avLst/>
          </a:prstGeom>
          <a:noFill/>
        </p:spPr>
        <p:txBody>
          <a:bodyPr wrap="square" rtlCol="0">
            <a:spAutoFit/>
          </a:bodyPr>
          <a:lstStyle/>
          <a:p>
            <a:pPr marL="0" lvl="2"/>
            <a:r>
              <a:rPr lang="en-US" sz="2800" b="1" dirty="0" smtClean="0">
                <a:solidFill>
                  <a:srgbClr val="FF0000"/>
                </a:solidFill>
                <a:latin typeface="Garamond" pitchFamily="18" charset="0"/>
              </a:rPr>
              <a:t>Any verbal response is not considered binding</a:t>
            </a:r>
            <a:r>
              <a:rPr lang="en-US" sz="2800" b="1" dirty="0" smtClean="0">
                <a:latin typeface="Garamond" pitchFamily="18" charset="0"/>
              </a:rPr>
              <a:t>; respondents are encouraged to submit any question formally in writing if it affects the proposal that will be submitted to the state.</a:t>
            </a:r>
          </a:p>
          <a:p>
            <a:pPr algn="just"/>
            <a:endParaRPr lang="en-US" sz="2400" dirty="0">
              <a:latin typeface="Garamond" pitchFamily="18" charset="0"/>
            </a:endParaRPr>
          </a:p>
        </p:txBody>
      </p:sp>
      <p:pic>
        <p:nvPicPr>
          <p:cNvPr id="2" name="Picture 1"/>
          <p:cNvPicPr>
            <a:picLocks noChangeAspect="1"/>
          </p:cNvPicPr>
          <p:nvPr/>
        </p:nvPicPr>
        <p:blipFill>
          <a:blip r:embed="rId2"/>
          <a:stretch>
            <a:fillRect/>
          </a:stretch>
        </p:blipFill>
        <p:spPr>
          <a:xfrm>
            <a:off x="7674737" y="5334000"/>
            <a:ext cx="1469263" cy="1524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3"/>
          <p:cNvSpPr txBox="1">
            <a:spLocks noChangeArrowheads="1"/>
          </p:cNvSpPr>
          <p:nvPr/>
        </p:nvSpPr>
        <p:spPr>
          <a:xfrm>
            <a:off x="457200" y="1066800"/>
            <a:ext cx="8229600" cy="48307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Garamond"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Garamond"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Garamond" pitchFamily="18" charset="0"/>
              </a:rPr>
              <a:t>Thank You</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Garamond"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lang="en-US" sz="2800" b="1" dirty="0" smtClean="0">
              <a:latin typeface="Garamond"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Garamond" pitchFamily="18" charset="0"/>
              </a:rPr>
              <a:t>Arthur L. Sample IV</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n-US" sz="2400" b="1" dirty="0" err="1" smtClean="0">
                <a:latin typeface="Garamond" pitchFamily="18" charset="0"/>
              </a:rPr>
              <a:t>Asample</a:t>
            </a:r>
            <a:r>
              <a:rPr kumimoji="0" lang="en-US" sz="2400" b="1" i="0" u="none" strike="noStrike" kern="1200" cap="none" spc="0" normalizeH="0" baseline="0" noProof="0" dirty="0" smtClean="0">
                <a:ln>
                  <a:noFill/>
                </a:ln>
                <a:effectLst/>
                <a:uLnTx/>
                <a:uFillTx/>
                <a:latin typeface="Garamond" pitchFamily="18" charset="0"/>
              </a:rPr>
              <a:t>@idoa.IN.gov</a:t>
            </a:r>
          </a:p>
        </p:txBody>
      </p:sp>
      <p:pic>
        <p:nvPicPr>
          <p:cNvPr id="2" name="Picture 1"/>
          <p:cNvPicPr>
            <a:picLocks noChangeAspect="1"/>
          </p:cNvPicPr>
          <p:nvPr/>
        </p:nvPicPr>
        <p:blipFill>
          <a:blip r:embed="rId2"/>
          <a:stretch>
            <a:fillRect/>
          </a:stretch>
        </p:blipFill>
        <p:spPr>
          <a:xfrm>
            <a:off x="7674737" y="5410200"/>
            <a:ext cx="1469263" cy="1447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1" y="34284"/>
            <a:ext cx="9144001" cy="1609344"/>
          </a:xfrm>
        </p:spPr>
        <p:txBody>
          <a:bodyPr>
            <a:normAutofit/>
          </a:bodyPr>
          <a:lstStyle/>
          <a:p>
            <a:pPr algn="ctr" eaLnBrk="1" hangingPunct="1"/>
            <a:r>
              <a:rPr lang="en-US" sz="5400" b="1" dirty="0" smtClean="0">
                <a:latin typeface="Garamond" pitchFamily="18" charset="0"/>
              </a:rPr>
              <a:t>Purpose of the RFP</a:t>
            </a:r>
          </a:p>
        </p:txBody>
      </p:sp>
      <p:pic>
        <p:nvPicPr>
          <p:cNvPr id="3" name="Picture 2"/>
          <p:cNvPicPr>
            <a:picLocks noChangeAspect="1"/>
          </p:cNvPicPr>
          <p:nvPr/>
        </p:nvPicPr>
        <p:blipFill>
          <a:blip r:embed="rId2"/>
          <a:stretch>
            <a:fillRect/>
          </a:stretch>
        </p:blipFill>
        <p:spPr>
          <a:xfrm>
            <a:off x="7674737" y="5562601"/>
            <a:ext cx="1469263" cy="1295400"/>
          </a:xfrm>
          <a:prstGeom prst="rect">
            <a:avLst/>
          </a:prstGeom>
        </p:spPr>
      </p:pic>
      <p:sp>
        <p:nvSpPr>
          <p:cNvPr id="7" name="Rectangle 6"/>
          <p:cNvSpPr/>
          <p:nvPr/>
        </p:nvSpPr>
        <p:spPr>
          <a:xfrm>
            <a:off x="-1" y="2096036"/>
            <a:ext cx="9144001" cy="3108543"/>
          </a:xfrm>
          <a:prstGeom prst="rect">
            <a:avLst/>
          </a:prstGeom>
        </p:spPr>
        <p:txBody>
          <a:bodyPr wrap="square">
            <a:spAutoFit/>
          </a:bodyPr>
          <a:lstStyle/>
          <a:p>
            <a:r>
              <a:rPr lang="en-US" sz="2800" dirty="0">
                <a:latin typeface="Garamond" panose="02020404030301010803" pitchFamily="18" charset="0"/>
              </a:rPr>
              <a:t>The purpose of this RFP is to select a respondent that can satisfy the State’s need for Production, Printing and Distribution of the Indiana Travel Guide. It is the intent of the Indiana Office of Tourism Development (IOTD) to contract with a respondent that provides quality production, printing and distribution of the Indiana Travel Guide for the Indiana Office of Tourism Development (IOTD)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0"/>
            <a:ext cx="9144000" cy="1905000"/>
          </a:xfrm>
          <a:ln w="57150">
            <a:noFill/>
          </a:ln>
        </p:spPr>
        <p:txBody>
          <a:bodyPr>
            <a:normAutofit/>
          </a:bodyPr>
          <a:lstStyle/>
          <a:p>
            <a:pPr algn="ctr"/>
            <a:r>
              <a:rPr lang="en-US" sz="5400" b="1" dirty="0" smtClean="0">
                <a:latin typeface="Garamond" pitchFamily="18" charset="0"/>
              </a:rPr>
              <a:t>Term of RFP</a:t>
            </a:r>
            <a:endParaRPr lang="en-US" sz="5400" dirty="0" smtClean="0">
              <a:latin typeface="Garamond" pitchFamily="18" charset="0"/>
            </a:endParaRPr>
          </a:p>
        </p:txBody>
      </p:sp>
      <p:sp>
        <p:nvSpPr>
          <p:cNvPr id="3" name="Content Placeholder 2"/>
          <p:cNvSpPr>
            <a:spLocks noGrp="1"/>
          </p:cNvSpPr>
          <p:nvPr>
            <p:ph idx="1"/>
          </p:nvPr>
        </p:nvSpPr>
        <p:spPr>
          <a:xfrm>
            <a:off x="0" y="2121408"/>
            <a:ext cx="9144000" cy="4050792"/>
          </a:xfrm>
        </p:spPr>
        <p:txBody>
          <a:bodyPr>
            <a:normAutofit/>
          </a:bodyPr>
          <a:lstStyle/>
          <a:p>
            <a:r>
              <a:rPr lang="en-US" sz="2800" dirty="0">
                <a:latin typeface="Garamond" panose="02020404030301010803" pitchFamily="18" charset="0"/>
              </a:rPr>
              <a:t>The term of the contract shall be for a period of one (1) years from the date of contract execution.  There may be three (x3 one-year renewals for a total of four (4) years at the State’s option. </a:t>
            </a:r>
          </a:p>
        </p:txBody>
      </p:sp>
      <p:pic>
        <p:nvPicPr>
          <p:cNvPr id="2" name="Picture 1"/>
          <p:cNvPicPr>
            <a:picLocks noChangeAspect="1"/>
          </p:cNvPicPr>
          <p:nvPr/>
        </p:nvPicPr>
        <p:blipFill>
          <a:blip r:embed="rId2"/>
          <a:stretch>
            <a:fillRect/>
          </a:stretch>
        </p:blipFill>
        <p:spPr>
          <a:xfrm>
            <a:off x="7674737" y="5525655"/>
            <a:ext cx="1469263" cy="13323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145976"/>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458150"/>
          </a:xfrm>
        </p:spPr>
        <p:txBody>
          <a:bodyPr>
            <a:normAutofit/>
          </a:bodyPr>
          <a:lstStyle/>
          <a:p>
            <a:pPr algn="ctr" eaLnBrk="1" hangingPunct="1"/>
            <a:r>
              <a:rPr lang="en-US" sz="5400" b="1" dirty="0" smtClean="0">
                <a:latin typeface="Garamond" pitchFamily="18" charset="0"/>
              </a:rPr>
              <a:t>Key Dates</a:t>
            </a:r>
          </a:p>
        </p:txBody>
      </p:sp>
      <p:pic>
        <p:nvPicPr>
          <p:cNvPr id="3" name="Content Placeholder 2"/>
          <p:cNvPicPr>
            <a:picLocks noGrp="1" noChangeAspect="1"/>
          </p:cNvPicPr>
          <p:nvPr>
            <p:ph idx="1"/>
          </p:nvPr>
        </p:nvPicPr>
        <p:blipFill>
          <a:blip r:embed="rId2"/>
          <a:stretch>
            <a:fillRect/>
          </a:stretch>
        </p:blipFill>
        <p:spPr>
          <a:xfrm>
            <a:off x="0" y="1468882"/>
            <a:ext cx="9144000" cy="4495800"/>
          </a:xfrm>
          <a:prstGeom prst="rect">
            <a:avLst/>
          </a:prstGeom>
        </p:spPr>
      </p:pic>
      <p:pic>
        <p:nvPicPr>
          <p:cNvPr id="8" name="Picture 7"/>
          <p:cNvPicPr>
            <a:picLocks noChangeAspect="1"/>
          </p:cNvPicPr>
          <p:nvPr/>
        </p:nvPicPr>
        <p:blipFill>
          <a:blip r:embed="rId3"/>
          <a:stretch>
            <a:fillRect/>
          </a:stretch>
        </p:blipFill>
        <p:spPr>
          <a:xfrm>
            <a:off x="7672387" y="5638800"/>
            <a:ext cx="1471613" cy="1219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609344"/>
          </a:xfrm>
        </p:spPr>
        <p:txBody>
          <a:bodyPr/>
          <a:lstStyle/>
          <a:p>
            <a:pPr algn="ctr" eaLnBrk="1" hangingPunct="1"/>
            <a:r>
              <a:rPr lang="en-US" sz="5400" b="1" dirty="0" smtClean="0">
                <a:latin typeface="Garamond" pitchFamily="18" charset="0"/>
              </a:rPr>
              <a:t>Business Proposal</a:t>
            </a:r>
            <a:r>
              <a:rPr lang="en-US" b="1" dirty="0" smtClean="0">
                <a:latin typeface="Garamond" pitchFamily="18" charset="0"/>
              </a:rPr>
              <a:t/>
            </a:r>
            <a:br>
              <a:rPr lang="en-US" b="1" dirty="0" smtClean="0">
                <a:latin typeface="Garamond" pitchFamily="18" charset="0"/>
              </a:rPr>
            </a:br>
            <a:r>
              <a:rPr lang="en-US" sz="2400" dirty="0" smtClean="0">
                <a:latin typeface="Garamond" pitchFamily="18" charset="0"/>
              </a:rPr>
              <a:t>(Attachment E)</a:t>
            </a:r>
            <a:endParaRPr lang="en-US" dirty="0" smtClean="0">
              <a:latin typeface="Garamond" pitchFamily="18" charset="0"/>
            </a:endParaRPr>
          </a:p>
        </p:txBody>
      </p:sp>
      <p:sp>
        <p:nvSpPr>
          <p:cNvPr id="7" name="Rectangle 3"/>
          <p:cNvSpPr>
            <a:spLocks noGrp="1" noChangeArrowheads="1"/>
          </p:cNvSpPr>
          <p:nvPr>
            <p:ph idx="1"/>
          </p:nvPr>
        </p:nvSpPr>
        <p:spPr>
          <a:xfrm>
            <a:off x="0" y="2121408"/>
            <a:ext cx="9144000" cy="4050792"/>
          </a:xfrm>
        </p:spPr>
        <p:txBody>
          <a:bodyPr>
            <a:normAutofit/>
          </a:bodyPr>
          <a:lstStyle/>
          <a:p>
            <a:pPr eaLnBrk="1" hangingPunct="1">
              <a:lnSpc>
                <a:spcPct val="80000"/>
              </a:lnSpc>
            </a:pPr>
            <a:r>
              <a:rPr lang="en-US" sz="2800" b="1" dirty="0" smtClean="0">
                <a:latin typeface="Garamond" pitchFamily="18" charset="0"/>
              </a:rPr>
              <a:t>Company Financial Information (Section 2.3.3)</a:t>
            </a:r>
          </a:p>
          <a:p>
            <a:pPr lvl="1" eaLnBrk="1" hangingPunct="1">
              <a:lnSpc>
                <a:spcPct val="80000"/>
              </a:lnSpc>
            </a:pPr>
            <a:r>
              <a:rPr lang="en-US" sz="2800" dirty="0" smtClean="0">
                <a:latin typeface="Garamond" pitchFamily="18" charset="0"/>
              </a:rPr>
              <a:t>Confidential information must be kept separate from the proposal in both hard and soft copy</a:t>
            </a:r>
          </a:p>
          <a:p>
            <a:pPr lvl="1" eaLnBrk="1" hangingPunct="1">
              <a:lnSpc>
                <a:spcPct val="80000"/>
              </a:lnSpc>
              <a:buFontTx/>
              <a:buNone/>
            </a:pPr>
            <a:endParaRPr lang="en-US" sz="2800" dirty="0" smtClean="0">
              <a:latin typeface="Garamond" pitchFamily="18" charset="0"/>
            </a:endParaRPr>
          </a:p>
          <a:p>
            <a:pPr eaLnBrk="1" hangingPunct="1">
              <a:lnSpc>
                <a:spcPct val="80000"/>
              </a:lnSpc>
            </a:pPr>
            <a:r>
              <a:rPr lang="en-US" sz="2800" b="1" dirty="0" smtClean="0">
                <a:latin typeface="Garamond" pitchFamily="18" charset="0"/>
              </a:rPr>
              <a:t>Contract Terms (Section 2.3.5)</a:t>
            </a:r>
          </a:p>
          <a:p>
            <a:pPr lvl="1" eaLnBrk="1" hangingPunct="1">
              <a:lnSpc>
                <a:spcPct val="80000"/>
              </a:lnSpc>
            </a:pPr>
            <a:r>
              <a:rPr lang="en-US" sz="2800" dirty="0" smtClean="0">
                <a:latin typeface="Garamond" pitchFamily="18" charset="0"/>
              </a:rPr>
              <a:t>Respondent should review sample State contract and note exceptions to State mandatory and non-mandatory clauses in Transmittal Letter</a:t>
            </a:r>
          </a:p>
        </p:txBody>
      </p:sp>
      <p:pic>
        <p:nvPicPr>
          <p:cNvPr id="2" name="Picture 1"/>
          <p:cNvPicPr>
            <a:picLocks noChangeAspect="1"/>
          </p:cNvPicPr>
          <p:nvPr/>
        </p:nvPicPr>
        <p:blipFill>
          <a:blip r:embed="rId2"/>
          <a:stretch>
            <a:fillRect/>
          </a:stretch>
        </p:blipFill>
        <p:spPr>
          <a:xfrm>
            <a:off x="7674737" y="5486400"/>
            <a:ext cx="1469263" cy="13785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Rectangle 2"/>
          <p:cNvSpPr>
            <a:spLocks noGrp="1" noChangeArrowheads="1"/>
          </p:cNvSpPr>
          <p:nvPr>
            <p:ph type="title"/>
          </p:nvPr>
        </p:nvSpPr>
        <p:spPr>
          <a:xfrm>
            <a:off x="0" y="0"/>
            <a:ext cx="9144000" cy="1609344"/>
          </a:xfrm>
        </p:spPr>
        <p:txBody>
          <a:bodyPr/>
          <a:lstStyle/>
          <a:p>
            <a:pPr algn="ctr" eaLnBrk="1" hangingPunct="1"/>
            <a:r>
              <a:rPr lang="en-US" sz="5400" b="1" dirty="0" smtClean="0">
                <a:latin typeface="Garamond" pitchFamily="18" charset="0"/>
              </a:rPr>
              <a:t>Technical Proposal</a:t>
            </a:r>
            <a:r>
              <a:rPr lang="en-US" dirty="0" smtClean="0">
                <a:latin typeface="Garamond" pitchFamily="18" charset="0"/>
              </a:rPr>
              <a:t/>
            </a:r>
            <a:br>
              <a:rPr lang="en-US" dirty="0" smtClean="0">
                <a:latin typeface="Garamond" pitchFamily="18" charset="0"/>
              </a:rPr>
            </a:br>
            <a:r>
              <a:rPr lang="en-US" sz="2400" dirty="0" smtClean="0">
                <a:latin typeface="Garamond" pitchFamily="18" charset="0"/>
              </a:rPr>
              <a:t>(Attachment F)</a:t>
            </a:r>
          </a:p>
        </p:txBody>
      </p:sp>
      <p:sp>
        <p:nvSpPr>
          <p:cNvPr id="7" name="Rectangle 3"/>
          <p:cNvSpPr>
            <a:spLocks noGrp="1" noChangeArrowheads="1"/>
          </p:cNvSpPr>
          <p:nvPr>
            <p:ph idx="1"/>
          </p:nvPr>
        </p:nvSpPr>
        <p:spPr>
          <a:xfrm>
            <a:off x="0" y="2121408"/>
            <a:ext cx="9144000" cy="4050792"/>
          </a:xfrm>
        </p:spPr>
        <p:txBody>
          <a:bodyPr>
            <a:normAutofit/>
          </a:bodyPr>
          <a:lstStyle/>
          <a:p>
            <a:pPr eaLnBrk="1" hangingPunct="1"/>
            <a:r>
              <a:rPr lang="en-US" sz="2800" dirty="0" smtClean="0">
                <a:latin typeface="Garamond" pitchFamily="18" charset="0"/>
              </a:rPr>
              <a:t>Please use the Template we have provided for you.  </a:t>
            </a:r>
          </a:p>
          <a:p>
            <a:pPr eaLnBrk="1" hangingPunct="1"/>
            <a:endParaRPr lang="en-US" sz="2800" dirty="0" smtClean="0">
              <a:latin typeface="Garamond" pitchFamily="18" charset="0"/>
            </a:endParaRPr>
          </a:p>
          <a:p>
            <a:r>
              <a:rPr lang="en-US" sz="2800" dirty="0" smtClean="0">
                <a:latin typeface="Garamond" pitchFamily="18" charset="0"/>
              </a:rPr>
              <a:t>Where appropriate, supporting documentation may be referenced by a page and paragraph number.</a:t>
            </a:r>
          </a:p>
          <a:p>
            <a:pPr>
              <a:buFontTx/>
              <a:buNone/>
            </a:pPr>
            <a:endParaRPr lang="en-US" sz="2800" dirty="0" smtClean="0">
              <a:latin typeface="Garamond" pitchFamily="18" charset="0"/>
            </a:endParaRPr>
          </a:p>
          <a:p>
            <a:pPr eaLnBrk="1" hangingPunct="1">
              <a:buFontTx/>
              <a:buNone/>
            </a:pPr>
            <a:endParaRPr lang="en-US" sz="2800" dirty="0" smtClean="0">
              <a:latin typeface="Garamond" pitchFamily="18" charset="0"/>
            </a:endParaRPr>
          </a:p>
        </p:txBody>
      </p:sp>
      <p:pic>
        <p:nvPicPr>
          <p:cNvPr id="2" name="Picture 1"/>
          <p:cNvPicPr>
            <a:picLocks noChangeAspect="1"/>
          </p:cNvPicPr>
          <p:nvPr/>
        </p:nvPicPr>
        <p:blipFill>
          <a:blip r:embed="rId2"/>
          <a:stretch>
            <a:fillRect/>
          </a:stretch>
        </p:blipFill>
        <p:spPr>
          <a:xfrm>
            <a:off x="7674737" y="5334000"/>
            <a:ext cx="1469263" cy="152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6172200"/>
            <a:ext cx="4876800" cy="400110"/>
          </a:xfrm>
          <a:prstGeom prst="rect">
            <a:avLst/>
          </a:prstGeom>
          <a:noFill/>
        </p:spPr>
        <p:txBody>
          <a:bodyPr>
            <a:spAutoFit/>
            <a:scene3d>
              <a:camera prst="orthographicFront"/>
              <a:lightRig rig="threePt" dir="t"/>
            </a:scene3d>
            <a:sp3d extrusionH="19050" contourW="12700">
              <a:bevelT w="38100" h="38100"/>
              <a:contourClr>
                <a:schemeClr val="tx2"/>
              </a:contourClr>
            </a:sp3d>
          </a:bodyPr>
          <a:lstStyle/>
          <a:p>
            <a:pPr algn="r" fontAlgn="auto">
              <a:spcBef>
                <a:spcPts val="0"/>
              </a:spcBef>
              <a:spcAft>
                <a:spcPts val="0"/>
              </a:spcAft>
              <a:defRPr/>
            </a:pPr>
            <a:r>
              <a:rPr lang="en-US" sz="2000" b="1" i="1" dirty="0">
                <a:solidFill>
                  <a:srgbClr val="FFC000"/>
                </a:solidFill>
                <a:effectLst>
                  <a:innerShdw blurRad="330200">
                    <a:schemeClr val="tx2">
                      <a:alpha val="55000"/>
                    </a:schemeClr>
                  </a:innerShdw>
                </a:effectLst>
                <a:latin typeface="Garamond" pitchFamily="18" charset="0"/>
              </a:rPr>
              <a:t>Indiana Department of Administration</a:t>
            </a:r>
          </a:p>
        </p:txBody>
      </p:sp>
      <p:sp>
        <p:nvSpPr>
          <p:cNvPr id="6" name="Title 1"/>
          <p:cNvSpPr>
            <a:spLocks noGrp="1"/>
          </p:cNvSpPr>
          <p:nvPr>
            <p:ph type="title"/>
          </p:nvPr>
        </p:nvSpPr>
        <p:spPr>
          <a:xfrm>
            <a:off x="0" y="-7513"/>
            <a:ext cx="9144000" cy="1609344"/>
          </a:xfrm>
        </p:spPr>
        <p:txBody>
          <a:bodyPr/>
          <a:lstStyle/>
          <a:p>
            <a:pPr algn="ctr"/>
            <a:r>
              <a:rPr lang="en-US" sz="5400" b="1" dirty="0" smtClean="0">
                <a:latin typeface="Garamond" pitchFamily="18" charset="0"/>
              </a:rPr>
              <a:t>Cost Proposal</a:t>
            </a:r>
            <a:r>
              <a:rPr lang="en-US" b="1" dirty="0" smtClean="0">
                <a:latin typeface="Garamond" pitchFamily="18" charset="0"/>
              </a:rPr>
              <a:t/>
            </a:r>
            <a:br>
              <a:rPr lang="en-US" b="1" dirty="0" smtClean="0">
                <a:latin typeface="Garamond" pitchFamily="18" charset="0"/>
              </a:rPr>
            </a:br>
            <a:r>
              <a:rPr lang="en-US" sz="2400" dirty="0" smtClean="0">
                <a:latin typeface="Garamond" pitchFamily="18" charset="0"/>
              </a:rPr>
              <a:t>(Attachment D)</a:t>
            </a:r>
            <a:endParaRPr lang="en-US" dirty="0" smtClean="0">
              <a:latin typeface="Garamond" pitchFamily="18" charset="0"/>
            </a:endParaRPr>
          </a:p>
        </p:txBody>
      </p:sp>
      <p:sp>
        <p:nvSpPr>
          <p:cNvPr id="14" name="Rectangle 3"/>
          <p:cNvSpPr>
            <a:spLocks noGrp="1" noChangeArrowheads="1"/>
          </p:cNvSpPr>
          <p:nvPr>
            <p:ph idx="1"/>
          </p:nvPr>
        </p:nvSpPr>
        <p:spPr>
          <a:xfrm>
            <a:off x="0" y="2121408"/>
            <a:ext cx="9144000" cy="4050792"/>
          </a:xfrm>
        </p:spPr>
        <p:txBody>
          <a:bodyPr>
            <a:normAutofit/>
          </a:bodyPr>
          <a:lstStyle/>
          <a:p>
            <a:pPr>
              <a:defRPr/>
            </a:pPr>
            <a:r>
              <a:rPr lang="en-US" sz="2800" dirty="0">
                <a:latin typeface="Garamond" panose="02020404030301010803" pitchFamily="18" charset="0"/>
              </a:rPr>
              <a:t>Cost scores will then be normalized to one another, based on the lowest cost proposal evaluated. The lowest cost proposal receives a total of </a:t>
            </a:r>
            <a:r>
              <a:rPr lang="en-US" sz="2800" dirty="0" smtClean="0">
                <a:latin typeface="Garamond" panose="02020404030301010803" pitchFamily="18" charset="0"/>
              </a:rPr>
              <a:t>35 points</a:t>
            </a:r>
            <a:r>
              <a:rPr lang="en-US" sz="2800" dirty="0">
                <a:latin typeface="Garamond" panose="02020404030301010803" pitchFamily="18" charset="0"/>
              </a:rPr>
              <a:t>. The normalization formula is as follows: </a:t>
            </a:r>
          </a:p>
          <a:p>
            <a:pPr>
              <a:defRPr/>
            </a:pPr>
            <a:endParaRPr lang="en-US" sz="2800" i="1" dirty="0">
              <a:latin typeface="Garamond" panose="02020404030301010803" pitchFamily="18" charset="0"/>
            </a:endParaRPr>
          </a:p>
          <a:p>
            <a:pPr marL="0" indent="0" algn="ctr">
              <a:buNone/>
              <a:defRPr/>
            </a:pPr>
            <a:r>
              <a:rPr lang="en-US" sz="2800" i="1" dirty="0">
                <a:latin typeface="Garamond" panose="02020404030301010803" pitchFamily="18" charset="0"/>
              </a:rPr>
              <a:t>Respondent’s Cost Score = (Lowest Cost Proposal / Total Cost of Proposal) X </a:t>
            </a:r>
            <a:r>
              <a:rPr lang="en-US" sz="2800" i="1" dirty="0" smtClean="0">
                <a:latin typeface="Garamond" panose="02020404030301010803" pitchFamily="18" charset="0"/>
              </a:rPr>
              <a:t>35</a:t>
            </a:r>
            <a:endParaRPr lang="en-US" sz="2800" dirty="0" smtClean="0">
              <a:latin typeface="Garamond" pitchFamily="18" charset="0"/>
            </a:endParaRPr>
          </a:p>
        </p:txBody>
      </p:sp>
      <p:pic>
        <p:nvPicPr>
          <p:cNvPr id="2" name="Picture 1"/>
          <p:cNvPicPr>
            <a:picLocks noChangeAspect="1"/>
          </p:cNvPicPr>
          <p:nvPr/>
        </p:nvPicPr>
        <p:blipFill>
          <a:blip r:embed="rId2"/>
          <a:stretch>
            <a:fillRect/>
          </a:stretch>
        </p:blipFill>
        <p:spPr>
          <a:xfrm>
            <a:off x="7674737" y="5334000"/>
            <a:ext cx="1469263" cy="1524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5568</TotalTime>
  <Words>1632</Words>
  <Application>Microsoft Office PowerPoint</Application>
  <PresentationFormat>On-screen Show (4:3)</PresentationFormat>
  <Paragraphs>315</Paragraphs>
  <Slides>32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Courier</vt:lpstr>
      <vt:lpstr>Garamond</vt:lpstr>
      <vt:lpstr>Rockwell</vt:lpstr>
      <vt:lpstr>Rockwell Condensed</vt:lpstr>
      <vt:lpstr>Times New Roman</vt:lpstr>
      <vt:lpstr>Wingdings</vt:lpstr>
      <vt:lpstr>Wood Type</vt:lpstr>
      <vt:lpstr>Indiana Office of Tourism Development   Production, Printing, and Distribution of Indiana Travel  Request for Service 20-002   Pre-Proposal Conference  August 8, 2019 2:00PM EST  Arthur L. Sample IV, Strategic Sourcing Analyst</vt:lpstr>
      <vt:lpstr>Agenda</vt:lpstr>
      <vt:lpstr>General Information</vt:lpstr>
      <vt:lpstr>Purpose of the RFP</vt:lpstr>
      <vt:lpstr>Term of RFP</vt:lpstr>
      <vt:lpstr>Key Dates</vt:lpstr>
      <vt:lpstr>Business Proposal (Attachment E)</vt:lpstr>
      <vt:lpstr>Technical Proposal (Attachment F)</vt:lpstr>
      <vt:lpstr>Cost Proposal (Attachment D)</vt:lpstr>
      <vt:lpstr>Proposal Preparation</vt:lpstr>
      <vt:lpstr>Proposal Preparation</vt:lpstr>
      <vt:lpstr>Proposal Evaluation</vt:lpstr>
      <vt:lpstr>Minority and Women’s Business Enterprises</vt:lpstr>
      <vt:lpstr>Minority and Women’s Business Enterprises</vt:lpstr>
      <vt:lpstr>Minority and Women’s Business Enterprises</vt:lpstr>
      <vt:lpstr>Minority and Women’s Business Enterprises</vt:lpstr>
      <vt:lpstr>PowerPoint Presentation</vt:lpstr>
      <vt:lpstr>PowerPoint Presentation</vt:lpstr>
      <vt:lpstr>Minority and Women’s Business Enterprises</vt:lpstr>
      <vt:lpstr>Minority and Women’s Business Enterprises</vt:lpstr>
      <vt:lpstr>Indiana Veteran Owned Small Business</vt:lpstr>
      <vt:lpstr>PowerPoint Presentation</vt:lpstr>
      <vt:lpstr>Indiana Veteran Owned Small Business</vt:lpstr>
      <vt:lpstr>Indiana Veteran Owned Small Business</vt:lpstr>
      <vt:lpstr>PowerPoint Presentation</vt:lpstr>
      <vt:lpstr>Indiana Veteran Owned Small Business</vt:lpstr>
      <vt:lpstr>Indiana Veteran Owned Small Business</vt:lpstr>
      <vt:lpstr>IDOA Subcontractor Scoring</vt:lpstr>
      <vt:lpstr>Subcontractor Compliance</vt:lpstr>
      <vt:lpstr>Additional Information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jhelmer</dc:creator>
  <cp:lastModifiedBy>Sample, Arthur</cp:lastModifiedBy>
  <cp:revision>140</cp:revision>
  <dcterms:created xsi:type="dcterms:W3CDTF">2013-01-16T19:20:36Z</dcterms:created>
  <dcterms:modified xsi:type="dcterms:W3CDTF">2019-08-05T20:13:13Z</dcterms:modified>
</cp:coreProperties>
</file>